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73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07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35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32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39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41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798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95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40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19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9356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767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493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523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8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259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8DBF0-E075-4D0A-A95E-94E211041D05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00D565C-9B54-4336-B008-E673EC878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arwan.com/masterclass/learn-site-analysis-climate-study-for-easy-design-concepts?id=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BHARTIYA HOUSE ARCHITECTURE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Raheeda</a:t>
            </a:r>
            <a:r>
              <a:rPr lang="en-US" dirty="0" smtClean="0"/>
              <a:t> </a:t>
            </a:r>
            <a:r>
              <a:rPr lang="en-US" dirty="0" err="1" smtClean="0"/>
              <a:t>Kanchwala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293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Indian Housing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Traditional Indian homes aren't just about aesthetics – they're masterpieces of sustainable living.</a:t>
            </a:r>
          </a:p>
          <a:p>
            <a:r>
              <a:rPr lang="en-IN" dirty="0" smtClean="0"/>
              <a:t> These designs have evolved over thousands of years to combat India's diverse climate challenges while creating comfortable living spaces. </a:t>
            </a:r>
          </a:p>
          <a:p>
            <a:r>
              <a:rPr lang="en-IN" dirty="0" smtClean="0"/>
              <a:t>India's </a:t>
            </a:r>
            <a:r>
              <a:rPr lang="en-IN" dirty="0"/>
              <a:t>architectural heritage tells stories of centuries-old wisdom, where every design element serves both beauty and purpose. </a:t>
            </a:r>
            <a:r>
              <a:rPr lang="en-IN" dirty="0" smtClean="0"/>
              <a:t>From the majestic </a:t>
            </a:r>
            <a:r>
              <a:rPr lang="en-IN" dirty="0" err="1" smtClean="0"/>
              <a:t>havelis</a:t>
            </a:r>
            <a:r>
              <a:rPr lang="en-IN" dirty="0" smtClean="0"/>
              <a:t> of </a:t>
            </a:r>
            <a:r>
              <a:rPr lang="en-IN" dirty="0" smtClean="0"/>
              <a:t>Rajasthan to </a:t>
            </a:r>
            <a:r>
              <a:rPr lang="en-IN" dirty="0" err="1" smtClean="0"/>
              <a:t>keralas</a:t>
            </a:r>
            <a:r>
              <a:rPr lang="en-IN" dirty="0" smtClean="0"/>
              <a:t> eco-friendly homes, </a:t>
            </a:r>
            <a:r>
              <a:rPr lang="en-IN" dirty="0" smtClean="0"/>
              <a:t> traditional Indian houses showcase remarkable diversity shaped by local climate, culture, and available materials.</a:t>
            </a:r>
          </a:p>
          <a:p>
            <a:r>
              <a:rPr lang="en-IN" dirty="0" smtClean="0"/>
              <a:t> Traditional and modern Indian house architecture blends climate care, local materials, and family life.</a:t>
            </a:r>
          </a:p>
          <a:p>
            <a:r>
              <a:rPr lang="en-IN" dirty="0" smtClean="0"/>
              <a:t> Homes use open central spaces and natural cooling to handle local weather. </a:t>
            </a:r>
          </a:p>
          <a:p>
            <a:r>
              <a:rPr lang="en-IN" dirty="0" smtClean="0"/>
              <a:t>Modern homeowners are increasingly returning to these principles for their energy efficiency, natural cooling systems, and deep cultural connections.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6009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Indian house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Traditional Indian house design is a rich collection of history, culture, and architecture that speaks to the soul of India's diverse regions. </a:t>
            </a:r>
            <a:endParaRPr lang="en-IN" dirty="0" smtClean="0"/>
          </a:p>
          <a:p>
            <a:r>
              <a:rPr lang="en-IN" dirty="0" smtClean="0"/>
              <a:t>From </a:t>
            </a:r>
            <a:r>
              <a:rPr lang="en-IN" dirty="0"/>
              <a:t>the bustling streets of Mumbai to the serene backwaters of Kerala, the architecture in each region carries its own distinct charm and uniqueness. </a:t>
            </a:r>
            <a:endParaRPr lang="en-IN" dirty="0" smtClean="0"/>
          </a:p>
          <a:p>
            <a:r>
              <a:rPr lang="en-IN" dirty="0" smtClean="0"/>
              <a:t>At </a:t>
            </a:r>
            <a:r>
              <a:rPr lang="en-IN" dirty="0"/>
              <a:t>the core of traditional </a:t>
            </a:r>
            <a:r>
              <a:rPr lang="en-IN" dirty="0" smtClean="0"/>
              <a:t>Indian </a:t>
            </a:r>
            <a:r>
              <a:rPr lang="en-IN" dirty="0" err="1" smtClean="0"/>
              <a:t>aechitecture</a:t>
            </a:r>
            <a:r>
              <a:rPr lang="en-IN" dirty="0" smtClean="0"/>
              <a:t> </a:t>
            </a:r>
            <a:r>
              <a:rPr lang="en-IN" dirty="0" smtClean="0"/>
              <a:t>lies </a:t>
            </a:r>
            <a:r>
              <a:rPr lang="en-IN" dirty="0"/>
              <a:t>an ingenious blend of courtyards, verandas, and </a:t>
            </a:r>
            <a:r>
              <a:rPr lang="en-IN" dirty="0" err="1"/>
              <a:t>jharokhas</a:t>
            </a:r>
            <a:r>
              <a:rPr lang="en-IN" dirty="0"/>
              <a:t>; each element playing a significant role in creating spaces that are functional and aesthetically pleasing.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3597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 smtClean="0"/>
              <a:t>Historical Roots of Traditional Indian Architecture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Traditional </a:t>
            </a:r>
            <a:r>
              <a:rPr lang="en-IN" dirty="0"/>
              <a:t>Indian architecture is deeply rooted in history, drawing inspiration from ancient texts such as the Vedas and the ancient treatises of architecture, such as the </a:t>
            </a:r>
            <a:r>
              <a:rPr lang="en-IN" dirty="0" err="1"/>
              <a:t>Vastu</a:t>
            </a:r>
            <a:r>
              <a:rPr lang="en-IN" dirty="0"/>
              <a:t> </a:t>
            </a:r>
            <a:r>
              <a:rPr lang="en-IN" dirty="0" err="1"/>
              <a:t>Shastra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These </a:t>
            </a:r>
            <a:r>
              <a:rPr lang="en-IN" dirty="0"/>
              <a:t>guiding principles have been the foundation for creating homes that are in harmony with their surroundings and the natural elements.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architecture has evolved over centuries, reflecting regional variations and local traditions that continue to influence the designs seen today.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1871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Key Design Features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b="1" dirty="0" smtClean="0"/>
              <a:t>Courtyards </a:t>
            </a:r>
            <a:r>
              <a:rPr lang="en-IN" b="1" dirty="0"/>
              <a:t>(</a:t>
            </a:r>
            <a:r>
              <a:rPr lang="en-IN" b="1" dirty="0" err="1"/>
              <a:t>Aangan</a:t>
            </a:r>
            <a:r>
              <a:rPr lang="en-IN" b="1" dirty="0"/>
              <a:t>):</a:t>
            </a:r>
            <a:r>
              <a:rPr lang="en-IN" dirty="0"/>
              <a:t> A central open-air space that brings in light, lets hot air rise, and acts as a gathering spot for the family.</a:t>
            </a:r>
          </a:p>
          <a:p>
            <a:pPr lvl="0"/>
            <a:r>
              <a:rPr lang="en-IN" b="1" dirty="0"/>
              <a:t>Verandas (</a:t>
            </a:r>
            <a:r>
              <a:rPr lang="en-IN" b="1" dirty="0" err="1"/>
              <a:t>Otla</a:t>
            </a:r>
            <a:r>
              <a:rPr lang="en-IN" b="1" dirty="0"/>
              <a:t>):</a:t>
            </a:r>
            <a:r>
              <a:rPr lang="en-IN" dirty="0"/>
              <a:t> Covered outdoor porches that shade the home and offer a cool transition area from the street.</a:t>
            </a:r>
          </a:p>
          <a:p>
            <a:pPr lvl="0"/>
            <a:r>
              <a:rPr lang="en-IN" b="1" dirty="0"/>
              <a:t>Carved Balconies (</a:t>
            </a:r>
            <a:r>
              <a:rPr lang="en-IN" b="1" dirty="0" err="1"/>
              <a:t>Jharokhas</a:t>
            </a:r>
            <a:r>
              <a:rPr lang="en-IN" b="1" dirty="0"/>
              <a:t>):</a:t>
            </a:r>
            <a:r>
              <a:rPr lang="en-IN" dirty="0"/>
              <a:t> Overhanging decorative window spaces that provide privacy and airflow. </a:t>
            </a:r>
            <a:endParaRPr lang="en-IN" dirty="0" smtClean="0"/>
          </a:p>
          <a:p>
            <a:pPr lvl="0"/>
            <a:r>
              <a:rPr lang="en-IN" b="1" dirty="0"/>
              <a:t>Common Local </a:t>
            </a:r>
            <a:r>
              <a:rPr lang="en-IN" b="1" dirty="0" smtClean="0"/>
              <a:t>Materials</a:t>
            </a:r>
            <a:endParaRPr lang="en-IN" dirty="0"/>
          </a:p>
          <a:p>
            <a:pPr lvl="0"/>
            <a:r>
              <a:rPr lang="en-IN" b="1" dirty="0"/>
              <a:t>Lime Plaster</a:t>
            </a:r>
            <a:r>
              <a:rPr lang="en-IN" dirty="0"/>
              <a:t>: Keeps indoor rooms cool by absorbing less heat.</a:t>
            </a:r>
          </a:p>
          <a:p>
            <a:pPr lvl="0"/>
            <a:r>
              <a:rPr lang="en-IN" dirty="0"/>
              <a:t>Kota or Laterite Stone: Natural stone floors that stay cold under your feet.</a:t>
            </a:r>
          </a:p>
          <a:p>
            <a:pPr lvl="0"/>
            <a:r>
              <a:rPr lang="en-IN" b="1" dirty="0"/>
              <a:t>Reclaimed Wood:</a:t>
            </a:r>
            <a:r>
              <a:rPr lang="en-IN" dirty="0"/>
              <a:t> Carved wooden pillars and heavy timber beams reused from older ancestral buildings</a:t>
            </a:r>
          </a:p>
          <a:p>
            <a:pPr marL="0" indent="0">
              <a:buNone/>
            </a:pPr>
            <a:endParaRPr lang="en-IN" dirty="0"/>
          </a:p>
          <a:p>
            <a:pPr lvl="0"/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578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Courtyards</a:t>
            </a:r>
            <a:br>
              <a:rPr lang="en-IN" b="1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 smtClean="0"/>
              <a:t>The </a:t>
            </a:r>
            <a:r>
              <a:rPr lang="en-IN" b="1" dirty="0"/>
              <a:t>Central Courtyard: Heart of the Home</a:t>
            </a:r>
          </a:p>
          <a:p>
            <a:r>
              <a:rPr lang="en-IN" dirty="0"/>
              <a:t>Courtyards, known as ‘</a:t>
            </a:r>
            <a:r>
              <a:rPr lang="en-IN" dirty="0" err="1"/>
              <a:t>aangan</a:t>
            </a:r>
            <a:r>
              <a:rPr lang="en-IN" dirty="0"/>
              <a:t>’ in Hindi, are central open spaces found in many traditional Indian homes. These areas often serve as the heart of the home, providing a communal gathering space for families and hosting various activities. The courtyard's open design allows for </a:t>
            </a:r>
            <a:r>
              <a:rPr lang="en-IN" u="sng" dirty="0">
                <a:hlinkClick r:id="rId2"/>
              </a:rPr>
              <a:t>natural light</a:t>
            </a:r>
            <a:r>
              <a:rPr lang="en-IN" dirty="0"/>
              <a:t> and ventilation, creating a welcoming and comfortable atmosphere for residents.</a:t>
            </a:r>
          </a:p>
          <a:p>
            <a:r>
              <a:rPr lang="en-IN" b="1" dirty="0"/>
              <a:t>Climatic Considerations and Courtyards</a:t>
            </a:r>
          </a:p>
          <a:p>
            <a:r>
              <a:rPr lang="en-IN" dirty="0"/>
              <a:t>Courtyards play a crucial role in regulating temperature within the home, especially in regions with hot climates. By allowing hot air to escape and cooler air to flow in, courtyards help maintain a pleasant indoor climate. They also provide a space for rainwater harvesting, an essential practice in many parts of India.</a:t>
            </a:r>
          </a:p>
          <a:p>
            <a:r>
              <a:rPr lang="en-IN" b="1" dirty="0"/>
              <a:t>Cultural Practices and Courtyards</a:t>
            </a:r>
          </a:p>
          <a:p>
            <a:r>
              <a:rPr lang="en-IN" dirty="0"/>
              <a:t>Courtyards are often the site of traditional rituals and celebrations, serving as a space where families gather to observe festivals and other important events. The design of the courtyard may vary based on regional customs and practices, reflecting the cultural diversity of India.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055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 smtClean="0"/>
              <a:t>Chowk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In </a:t>
            </a:r>
            <a:r>
              <a:rPr lang="en-IN" dirty="0"/>
              <a:t>traditional Indian architecture, a </a:t>
            </a:r>
            <a:r>
              <a:rPr lang="en-IN" dirty="0" err="1"/>
              <a:t>chowk</a:t>
            </a:r>
            <a:r>
              <a:rPr lang="en-IN" dirty="0"/>
              <a:t> is a central open courtyard, square, or intersection point that acts as a focal point for light, air, social life, and circulation in buildings and urban layouts. </a:t>
            </a:r>
          </a:p>
          <a:p>
            <a:r>
              <a:rPr lang="en-IN" b="1" dirty="0"/>
              <a:t>Types and Roles of a </a:t>
            </a:r>
            <a:r>
              <a:rPr lang="en-IN" b="1" dirty="0" err="1"/>
              <a:t>Chowk</a:t>
            </a:r>
            <a:endParaRPr lang="en-IN" dirty="0"/>
          </a:p>
          <a:p>
            <a:pPr lvl="0"/>
            <a:r>
              <a:rPr lang="en-IN" b="1" dirty="0"/>
              <a:t>Residential Courtyard</a:t>
            </a:r>
            <a:r>
              <a:rPr lang="en-IN" dirty="0"/>
              <a:t>: In traditional homes and </a:t>
            </a:r>
            <a:r>
              <a:rPr lang="en-IN" dirty="0" err="1"/>
              <a:t>havelis</a:t>
            </a:r>
            <a:r>
              <a:rPr lang="en-IN" dirty="0"/>
              <a:t>, the </a:t>
            </a:r>
            <a:r>
              <a:rPr lang="en-IN" dirty="0" err="1"/>
              <a:t>chowk</a:t>
            </a:r>
            <a:r>
              <a:rPr lang="en-IN" dirty="0"/>
              <a:t> is an open-to-sky central courtyard. It keeps the house cool by creating natural air flow. </a:t>
            </a:r>
          </a:p>
          <a:p>
            <a:r>
              <a:rPr lang="en-IN" b="1" dirty="0"/>
              <a:t>Urban Square</a:t>
            </a:r>
            <a:r>
              <a:rPr lang="en-IN" dirty="0"/>
              <a:t>: At the city level, a </a:t>
            </a:r>
            <a:r>
              <a:rPr lang="en-IN" dirty="0" err="1"/>
              <a:t>chowk</a:t>
            </a:r>
            <a:r>
              <a:rPr lang="en-IN" dirty="0"/>
              <a:t> is a public square or marketplace node (like the historic </a:t>
            </a:r>
            <a:r>
              <a:rPr lang="en-IN" dirty="0" err="1" smtClean="0"/>
              <a:t>Chandani</a:t>
            </a:r>
            <a:r>
              <a:rPr lang="en-IN" dirty="0" smtClean="0"/>
              <a:t> </a:t>
            </a:r>
            <a:r>
              <a:rPr lang="en-IN" dirty="0" err="1" smtClean="0"/>
              <a:t>chowk</a:t>
            </a:r>
            <a:r>
              <a:rPr lang="en-IN" dirty="0"/>
              <a:t> </a:t>
            </a:r>
            <a:r>
              <a:rPr lang="en-IN" dirty="0" smtClean="0"/>
              <a:t>in </a:t>
            </a:r>
            <a:r>
              <a:rPr lang="en-IN" dirty="0"/>
              <a:t>Old Delhi) where major streets meet. </a:t>
            </a:r>
          </a:p>
          <a:p>
            <a:pPr lvl="0"/>
            <a:r>
              <a:rPr lang="en-IN" b="1" dirty="0"/>
              <a:t>Community Hub</a:t>
            </a:r>
            <a:r>
              <a:rPr lang="en-IN" dirty="0"/>
              <a:t>: It serves as a safe, private or semi-public gathering space for family rituals, festivals, and daily interactions. </a:t>
            </a:r>
          </a:p>
          <a:p>
            <a:pPr lvl="0"/>
            <a:r>
              <a:rPr lang="en-IN" b="1" dirty="0"/>
              <a:t>Key Architectural </a:t>
            </a:r>
            <a:r>
              <a:rPr lang="en-IN" b="1" dirty="0" smtClean="0"/>
              <a:t>Features </a:t>
            </a:r>
            <a:endParaRPr lang="en-IN" dirty="0"/>
          </a:p>
          <a:p>
            <a:pPr lvl="0"/>
            <a:r>
              <a:rPr lang="en-IN" b="1" dirty="0"/>
              <a:t>Open to Sky</a:t>
            </a:r>
            <a:r>
              <a:rPr lang="en-IN" dirty="0"/>
              <a:t>: Allows sunlight to enter deep into the core of large structures</a:t>
            </a:r>
            <a:r>
              <a:rPr lang="en-IN" dirty="0" smtClean="0"/>
              <a:t>. </a:t>
            </a:r>
            <a:r>
              <a:rPr lang="en-IN" b="1" dirty="0" smtClean="0"/>
              <a:t>Climate </a:t>
            </a:r>
            <a:r>
              <a:rPr lang="en-IN" b="1" dirty="0"/>
              <a:t>Control</a:t>
            </a:r>
            <a:r>
              <a:rPr lang="en-IN" dirty="0"/>
              <a:t>: Acts as a thermal regulator, drawing cool air in and pushing hot air up.</a:t>
            </a:r>
          </a:p>
          <a:p>
            <a:pPr lvl="0"/>
            <a:r>
              <a:rPr lang="en-IN" b="1" dirty="0"/>
              <a:t>Central Focus</a:t>
            </a:r>
            <a:r>
              <a:rPr lang="en-IN" dirty="0"/>
              <a:t>: Often features a water fountain, a holy basil (</a:t>
            </a:r>
            <a:r>
              <a:rPr lang="en-IN" dirty="0" err="1"/>
              <a:t>tulsi</a:t>
            </a:r>
            <a:r>
              <a:rPr lang="en-IN" dirty="0"/>
              <a:t>) plant, or a seating platform (veranda) ringed by rooms. 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953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 smtClean="0"/>
              <a:t>Tulsi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 smtClean="0"/>
              <a:t>In </a:t>
            </a:r>
            <a:r>
              <a:rPr lang="en-IN" dirty="0"/>
              <a:t>traditional Indian architecture, the </a:t>
            </a:r>
            <a:r>
              <a:rPr lang="en-IN" dirty="0" err="1"/>
              <a:t>Tulsi</a:t>
            </a:r>
            <a:r>
              <a:rPr lang="en-IN" dirty="0"/>
              <a:t> </a:t>
            </a:r>
            <a:r>
              <a:rPr lang="en-IN" dirty="0" err="1"/>
              <a:t>Vrindavan</a:t>
            </a:r>
            <a:r>
              <a:rPr lang="en-IN" dirty="0"/>
              <a:t> (or </a:t>
            </a:r>
            <a:r>
              <a:rPr lang="en-IN" dirty="0" err="1"/>
              <a:t>Tulsi</a:t>
            </a:r>
            <a:r>
              <a:rPr lang="en-IN" dirty="0"/>
              <a:t> </a:t>
            </a:r>
            <a:r>
              <a:rPr lang="en-IN" dirty="0" err="1"/>
              <a:t>Chaura</a:t>
            </a:r>
            <a:r>
              <a:rPr lang="en-IN" dirty="0"/>
              <a:t>/</a:t>
            </a:r>
            <a:r>
              <a:rPr lang="en-IN" dirty="0" err="1"/>
              <a:t>Katte</a:t>
            </a:r>
            <a:r>
              <a:rPr lang="en-IN" dirty="0"/>
              <a:t>/</a:t>
            </a:r>
            <a:r>
              <a:rPr lang="en-IN" dirty="0" err="1"/>
              <a:t>Maadam</a:t>
            </a:r>
            <a:r>
              <a:rPr lang="en-IN" dirty="0"/>
              <a:t>) is a sacred raised structural pedestal built to house the holy basil plant. It acts as the spiritual and social core of a traditional Hindu home, bridging domestic life, natural ecology, and sacred geometry. </a:t>
            </a:r>
            <a:endParaRPr lang="en-IN" dirty="0" smtClean="0"/>
          </a:p>
          <a:p>
            <a:r>
              <a:rPr lang="en-IN" b="1" dirty="0" smtClean="0"/>
              <a:t>Cultural and Functional Roles</a:t>
            </a:r>
            <a:r>
              <a:rPr lang="en-IN" dirty="0" smtClean="0"/>
              <a:t> of </a:t>
            </a:r>
            <a:r>
              <a:rPr lang="en-IN" dirty="0" err="1" smtClean="0"/>
              <a:t>Tulsi</a:t>
            </a:r>
            <a:endParaRPr lang="en-IN" dirty="0" smtClean="0"/>
          </a:p>
          <a:p>
            <a:pPr lvl="0"/>
            <a:r>
              <a:rPr lang="en-IN" b="1" dirty="0" smtClean="0"/>
              <a:t>Microclimate &amp; Hygiene:</a:t>
            </a:r>
            <a:r>
              <a:rPr lang="en-IN" dirty="0" smtClean="0"/>
              <a:t> Placed in open courtyards where the sun-loving plant thrives, releasing oxygen and aromatic oils that naturally purify the surrounding air. </a:t>
            </a:r>
          </a:p>
          <a:p>
            <a:pPr lvl="0"/>
            <a:r>
              <a:rPr lang="en-IN" b="1" dirty="0" smtClean="0"/>
              <a:t>Social Anchor:</a:t>
            </a:r>
            <a:r>
              <a:rPr lang="en-IN" dirty="0" smtClean="0"/>
              <a:t> Served as the gathering spot for morning prayers, evening oil lamps (</a:t>
            </a:r>
            <a:r>
              <a:rPr lang="en-IN" dirty="0" err="1" smtClean="0"/>
              <a:t>diya</a:t>
            </a:r>
            <a:r>
              <a:rPr lang="en-IN" dirty="0" smtClean="0"/>
              <a:t>), and family conversations. </a:t>
            </a:r>
          </a:p>
          <a:p>
            <a:pPr lvl="0"/>
            <a:r>
              <a:rPr lang="en-IN" b="1" dirty="0" smtClean="0"/>
              <a:t>Threshold of Nature:</a:t>
            </a:r>
            <a:r>
              <a:rPr lang="en-IN" dirty="0" smtClean="0"/>
              <a:t> Embodies the traditional ethos where Indian architecture did not separate the built environment from the natural world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4087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 smtClean="0"/>
              <a:t>Tulsi</a:t>
            </a:r>
            <a:r>
              <a:rPr lang="en-IN" b="1" dirty="0" smtClean="0"/>
              <a:t> Placement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b="1" dirty="0" smtClean="0"/>
              <a:t>Architectural Placement and Design</a:t>
            </a:r>
            <a:endParaRPr lang="en-IN" dirty="0" smtClean="0"/>
          </a:p>
          <a:p>
            <a:pPr lvl="0"/>
            <a:r>
              <a:rPr lang="en-IN" dirty="0" smtClean="0"/>
              <a:t>The Courtyard (</a:t>
            </a:r>
            <a:r>
              <a:rPr lang="en-IN" dirty="0" err="1" smtClean="0"/>
              <a:t>Brahmasthan</a:t>
            </a:r>
            <a:r>
              <a:rPr lang="en-IN" dirty="0" smtClean="0"/>
              <a:t> / </a:t>
            </a:r>
            <a:r>
              <a:rPr lang="en-IN" dirty="0" err="1" smtClean="0"/>
              <a:t>Angan</a:t>
            </a:r>
            <a:r>
              <a:rPr lang="en-IN" dirty="0" smtClean="0"/>
              <a:t>): Traditionally placed right in the middle of the central open-to-sky courtyard (</a:t>
            </a:r>
            <a:r>
              <a:rPr lang="en-IN" dirty="0" err="1" smtClean="0"/>
              <a:t>angan</a:t>
            </a:r>
            <a:r>
              <a:rPr lang="en-IN" dirty="0" smtClean="0"/>
              <a:t>), acting as the focal point of the home's layout. </a:t>
            </a:r>
          </a:p>
          <a:p>
            <a:pPr lvl="0"/>
            <a:r>
              <a:rPr lang="en-IN" b="1" dirty="0" err="1" smtClean="0"/>
              <a:t>Vastu</a:t>
            </a:r>
            <a:r>
              <a:rPr lang="en-IN" b="1" dirty="0" smtClean="0"/>
              <a:t> </a:t>
            </a:r>
            <a:r>
              <a:rPr lang="en-IN" b="1" dirty="0" err="1" smtClean="0"/>
              <a:t>Shastra</a:t>
            </a:r>
            <a:r>
              <a:rPr lang="en-IN" b="1" dirty="0" smtClean="0"/>
              <a:t> Alignment</a:t>
            </a:r>
            <a:r>
              <a:rPr lang="en-IN" dirty="0" smtClean="0"/>
              <a:t>: Ideally positioned in the Northeast (</a:t>
            </a:r>
            <a:r>
              <a:rPr lang="en-IN" dirty="0" err="1" smtClean="0"/>
              <a:t>Eshanya</a:t>
            </a:r>
            <a:r>
              <a:rPr lang="en-IN" dirty="0" smtClean="0"/>
              <a:t>) or East direction, on a pedestal elevated higher than the main house foundation to command reverence. </a:t>
            </a:r>
          </a:p>
          <a:p>
            <a:pPr lvl="0"/>
            <a:r>
              <a:rPr lang="en-IN" b="1" dirty="0" smtClean="0"/>
              <a:t>Form and Material</a:t>
            </a:r>
            <a:r>
              <a:rPr lang="en-IN" dirty="0" smtClean="0"/>
              <a:t>: Built as a cuboid or square brick-and-mortar structure, often tapered or shaped like a miniature temple (</a:t>
            </a:r>
            <a:r>
              <a:rPr lang="en-IN" dirty="0" err="1" smtClean="0"/>
              <a:t>shikhara</a:t>
            </a:r>
            <a:r>
              <a:rPr lang="en-IN" dirty="0" smtClean="0"/>
              <a:t>), crafted from stone, red brick, marble, or mud. </a:t>
            </a:r>
          </a:p>
          <a:p>
            <a:pPr lvl="0"/>
            <a:r>
              <a:rPr lang="en-IN" dirty="0" smtClean="0"/>
              <a:t> modern </a:t>
            </a:r>
            <a:r>
              <a:rPr lang="en-IN" dirty="0" err="1" smtClean="0"/>
              <a:t>adaptations:In</a:t>
            </a:r>
            <a:r>
              <a:rPr lang="en-IN" dirty="0" smtClean="0"/>
              <a:t> contemporary apartments or urban homes without courtyards, it is adapted onto east/north-facing balconies or terraces using compact stone or modern granite pots.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6730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Use of folk art in Indian decoration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Indian </a:t>
            </a:r>
            <a:r>
              <a:rPr lang="en-IN" dirty="0"/>
              <a:t>folk art adds warmth, culture, and timeless storytelling to home decor. Traditional styles like </a:t>
            </a:r>
            <a:r>
              <a:rPr lang="en-IN" dirty="0" err="1"/>
              <a:t>Madhubani</a:t>
            </a:r>
            <a:r>
              <a:rPr lang="en-IN" dirty="0"/>
              <a:t>, </a:t>
            </a:r>
            <a:r>
              <a:rPr lang="en-IN" dirty="0" err="1"/>
              <a:t>Warli</a:t>
            </a:r>
            <a:r>
              <a:rPr lang="en-IN" dirty="0"/>
              <a:t>, and </a:t>
            </a:r>
            <a:r>
              <a:rPr lang="en-IN" dirty="0" err="1"/>
              <a:t>Gond</a:t>
            </a:r>
            <a:r>
              <a:rPr lang="en-IN" dirty="0"/>
              <a:t> transform modern living spaces into vibrant, meaningful environments. </a:t>
            </a:r>
          </a:p>
          <a:p>
            <a:r>
              <a:rPr lang="en-IN" b="1" dirty="0"/>
              <a:t>Popular Folk Art Styles in Decor</a:t>
            </a:r>
            <a:endParaRPr lang="en-IN" dirty="0"/>
          </a:p>
          <a:p>
            <a:pPr lvl="0"/>
            <a:r>
              <a:rPr lang="en-IN" b="1" dirty="0" err="1"/>
              <a:t>Madhubani</a:t>
            </a:r>
            <a:r>
              <a:rPr lang="en-IN" b="1" dirty="0"/>
              <a:t> (Bihar):</a:t>
            </a:r>
            <a:r>
              <a:rPr lang="en-IN" dirty="0"/>
              <a:t> Detailed, bright floral and mythological patterns ideal for accent walls or prayer spaces.</a:t>
            </a:r>
          </a:p>
          <a:p>
            <a:pPr lvl="0"/>
            <a:r>
              <a:rPr lang="en-IN" b="1" dirty="0" err="1"/>
              <a:t>Warli</a:t>
            </a:r>
            <a:r>
              <a:rPr lang="en-IN" b="1" dirty="0"/>
              <a:t> (Maharashtra):</a:t>
            </a:r>
            <a:r>
              <a:rPr lang="en-IN" dirty="0"/>
              <a:t> Minimalist, earthy geometric shapes depicting daily village life, great for hallways.</a:t>
            </a:r>
          </a:p>
          <a:p>
            <a:pPr lvl="0"/>
            <a:r>
              <a:rPr lang="en-IN" b="1" dirty="0" err="1"/>
              <a:t>Gond</a:t>
            </a:r>
            <a:r>
              <a:rPr lang="en-IN" b="1" dirty="0"/>
              <a:t> (Madhya Pradesh):</a:t>
            </a:r>
            <a:r>
              <a:rPr lang="en-IN" dirty="0"/>
              <a:t> Imaginative, nature-inspired patterns of animals and trees using fine dots and bright lines.</a:t>
            </a:r>
          </a:p>
          <a:p>
            <a:pPr lvl="0"/>
            <a:r>
              <a:rPr lang="en-IN" b="1" dirty="0" err="1"/>
              <a:t>Kalamkari</a:t>
            </a:r>
            <a:r>
              <a:rPr lang="en-IN" b="1" dirty="0"/>
              <a:t> (Andhra Pradesh):</a:t>
            </a:r>
            <a:r>
              <a:rPr lang="en-IN" dirty="0"/>
              <a:t> Hand-painted earth-toned textile art used in wall hangings or soft furnishings.</a:t>
            </a:r>
          </a:p>
          <a:p>
            <a:pPr lvl="0"/>
            <a:r>
              <a:rPr lang="en-IN" b="1" dirty="0" err="1"/>
              <a:t>Phad</a:t>
            </a:r>
            <a:r>
              <a:rPr lang="en-IN" b="1" dirty="0"/>
              <a:t> (Rajasthan):</a:t>
            </a:r>
            <a:r>
              <a:rPr lang="en-IN" dirty="0"/>
              <a:t> Large, dramatic narrative scroll paintings used as grand statement pieces.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182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IN" b="1" dirty="0" smtClean="0"/>
              <a:t>Ways to Use Folk Art at Home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pPr lvl="0"/>
            <a:r>
              <a:rPr lang="en-IN" b="1" dirty="0"/>
              <a:t>Wall Art</a:t>
            </a:r>
            <a:r>
              <a:rPr lang="en-IN" dirty="0"/>
              <a:t>: Framed canvas paintings, fabric scrolls, or direct hand-painted murals.</a:t>
            </a:r>
          </a:p>
          <a:p>
            <a:pPr lvl="0"/>
            <a:r>
              <a:rPr lang="en-IN" b="1" dirty="0"/>
              <a:t>Textiles:</a:t>
            </a:r>
            <a:r>
              <a:rPr lang="en-IN" dirty="0"/>
              <a:t> Cushion covers, table runners, and bedspreads featuring </a:t>
            </a:r>
            <a:r>
              <a:rPr lang="en-IN" dirty="0" err="1"/>
              <a:t>Phulkari</a:t>
            </a:r>
            <a:r>
              <a:rPr lang="en-IN" dirty="0"/>
              <a:t> or block prints.</a:t>
            </a:r>
          </a:p>
          <a:p>
            <a:pPr lvl="0"/>
            <a:r>
              <a:rPr lang="en-IN" b="1" dirty="0"/>
              <a:t>Functional Decor:</a:t>
            </a:r>
            <a:r>
              <a:rPr lang="en-IN" dirty="0"/>
              <a:t> Hand-painted wooden trunks, small stools (</a:t>
            </a:r>
            <a:r>
              <a:rPr lang="en-IN" dirty="0" err="1"/>
              <a:t>peethas</a:t>
            </a:r>
            <a:r>
              <a:rPr lang="en-IN" dirty="0"/>
              <a:t>), trays, and terracotta vases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48313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1105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BHARTIYA HOUSE ARCHITECTURE</vt:lpstr>
      <vt:lpstr>Traditional Indian Housing</vt:lpstr>
      <vt:lpstr>Traditional Indian house Design</vt:lpstr>
      <vt:lpstr>Historical Roots of Traditional Indian Architecture </vt:lpstr>
      <vt:lpstr>Key Design Features </vt:lpstr>
      <vt:lpstr>Courtyards </vt:lpstr>
      <vt:lpstr>Chowk </vt:lpstr>
      <vt:lpstr>Tulsi </vt:lpstr>
      <vt:lpstr>Tulsi Placement</vt:lpstr>
      <vt:lpstr>Use of folk art in Indian decoration </vt:lpstr>
      <vt:lpstr>Ways to Use Folk Art at Home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BHARTIYA HOUSE ARCHITECTURE</dc:title>
  <dc:creator>Microsoft account</dc:creator>
  <cp:lastModifiedBy>Microsoft account</cp:lastModifiedBy>
  <cp:revision>12</cp:revision>
  <dcterms:created xsi:type="dcterms:W3CDTF">2026-08-27T08:48:19Z</dcterms:created>
  <dcterms:modified xsi:type="dcterms:W3CDTF">2026-08-27T09:09:09Z</dcterms:modified>
</cp:coreProperties>
</file>