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59" r:id="rId6"/>
    <p:sldId id="261" r:id="rId7"/>
    <p:sldId id="262" r:id="rId8"/>
    <p:sldId id="263" r:id="rId9"/>
    <p:sldId id="264" r:id="rId10"/>
    <p:sldId id="265" r:id="rId11"/>
    <p:sldId id="266" r:id="rId12"/>
    <p:sldId id="272" r:id="rId13"/>
    <p:sldId id="273" r:id="rId14"/>
    <p:sldId id="269" r:id="rId15"/>
    <p:sldId id="267" r:id="rId16"/>
    <p:sldId id="268" r:id="rId17"/>
    <p:sldId id="270" r:id="rId18"/>
    <p:sldId id="271" r:id="rId19"/>
    <p:sldId id="274" r:id="rId20"/>
    <p:sldId id="275" r:id="rId21"/>
    <p:sldId id="276" r:id="rId22"/>
    <p:sldId id="277"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66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DCF9CAC-095F-49C4-A43C-7A4ACF68DB21}" type="datetimeFigureOut">
              <a:rPr lang="en-IN" smtClean="0"/>
              <a:t>24-08-2026</a:t>
            </a:fld>
            <a:endParaRPr lang="en-IN"/>
          </a:p>
        </p:txBody>
      </p:sp>
      <p:sp>
        <p:nvSpPr>
          <p:cNvPr id="5" name="Footer Placeholder 4"/>
          <p:cNvSpPr>
            <a:spLocks noGrp="1"/>
          </p:cNvSpPr>
          <p:nvPr>
            <p:ph type="ftr" sz="quarter" idx="11"/>
          </p:nvPr>
        </p:nvSpPr>
        <p:spPr/>
        <p:txBody>
          <a:bodyPr/>
          <a:lstStyle/>
          <a:p>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8C0C521-3F08-4C98-A36D-1CEBC87C9FBE}" type="slidenum">
              <a:rPr lang="en-IN" smtClean="0"/>
              <a:t>‹#›</a:t>
            </a:fld>
            <a:endParaRPr lang="en-IN"/>
          </a:p>
        </p:txBody>
      </p:sp>
    </p:spTree>
    <p:extLst>
      <p:ext uri="{BB962C8B-B14F-4D97-AF65-F5344CB8AC3E}">
        <p14:creationId xmlns:p14="http://schemas.microsoft.com/office/powerpoint/2010/main" val="961130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DCF9CAC-095F-49C4-A43C-7A4ACF68DB21}" type="datetimeFigureOut">
              <a:rPr lang="en-IN" smtClean="0"/>
              <a:t>24-08-2026</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8C0C521-3F08-4C98-A36D-1CEBC87C9FBE}" type="slidenum">
              <a:rPr lang="en-IN" smtClean="0"/>
              <a:t>‹#›</a:t>
            </a:fld>
            <a:endParaRPr lang="en-IN"/>
          </a:p>
        </p:txBody>
      </p:sp>
    </p:spTree>
    <p:extLst>
      <p:ext uri="{BB962C8B-B14F-4D97-AF65-F5344CB8AC3E}">
        <p14:creationId xmlns:p14="http://schemas.microsoft.com/office/powerpoint/2010/main" val="3396861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CF9CAC-095F-49C4-A43C-7A4ACF68DB21}" type="datetimeFigureOut">
              <a:rPr lang="en-IN" smtClean="0"/>
              <a:t>24-08-2026</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8C0C521-3F08-4C98-A36D-1CEBC87C9FBE}" type="slidenum">
              <a:rPr lang="en-IN" smtClean="0"/>
              <a:t>‹#›</a:t>
            </a:fld>
            <a:endParaRPr lang="en-IN"/>
          </a:p>
        </p:txBody>
      </p:sp>
    </p:spTree>
    <p:extLst>
      <p:ext uri="{BB962C8B-B14F-4D97-AF65-F5344CB8AC3E}">
        <p14:creationId xmlns:p14="http://schemas.microsoft.com/office/powerpoint/2010/main" val="3899420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DCF9CAC-095F-49C4-A43C-7A4ACF68DB21}" type="datetimeFigureOut">
              <a:rPr lang="en-IN" smtClean="0"/>
              <a:t>24-08-2026</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8C0C521-3F08-4C98-A36D-1CEBC87C9FBE}" type="slidenum">
              <a:rPr lang="en-IN" smtClean="0"/>
              <a:t>‹#›</a:t>
            </a:fld>
            <a:endParaRPr lang="en-IN"/>
          </a:p>
        </p:txBody>
      </p:sp>
    </p:spTree>
    <p:extLst>
      <p:ext uri="{BB962C8B-B14F-4D97-AF65-F5344CB8AC3E}">
        <p14:creationId xmlns:p14="http://schemas.microsoft.com/office/powerpoint/2010/main" val="3330155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DCF9CAC-095F-49C4-A43C-7A4ACF68DB21}" type="datetimeFigureOut">
              <a:rPr lang="en-IN" smtClean="0"/>
              <a:t>24-08-2026</a:t>
            </a:fld>
            <a:endParaRPr lang="en-IN"/>
          </a:p>
        </p:txBody>
      </p:sp>
      <p:sp>
        <p:nvSpPr>
          <p:cNvPr id="8" name="Footer Placeholder 7"/>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8C0C521-3F08-4C98-A36D-1CEBC87C9FBE}" type="slidenum">
              <a:rPr lang="en-IN" smtClean="0"/>
              <a:t>‹#›</a:t>
            </a:fld>
            <a:endParaRPr lang="en-IN"/>
          </a:p>
        </p:txBody>
      </p:sp>
    </p:spTree>
    <p:extLst>
      <p:ext uri="{BB962C8B-B14F-4D97-AF65-F5344CB8AC3E}">
        <p14:creationId xmlns:p14="http://schemas.microsoft.com/office/powerpoint/2010/main" val="2015533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DCF9CAC-095F-49C4-A43C-7A4ACF68DB21}" type="datetimeFigureOut">
              <a:rPr lang="en-IN" smtClean="0"/>
              <a:t>24-08-2026</a:t>
            </a:fld>
            <a:endParaRPr lang="en-IN"/>
          </a:p>
        </p:txBody>
      </p:sp>
      <p:sp>
        <p:nvSpPr>
          <p:cNvPr id="4" name="Footer Placeholder 3"/>
          <p:cNvSpPr>
            <a:spLocks noGrp="1"/>
          </p:cNvSpPr>
          <p:nvPr>
            <p:ph type="ftr" sz="quarter" idx="11"/>
          </p:nvPr>
        </p:nvSpPr>
        <p:spPr/>
        <p:txBody>
          <a:bodyPr/>
          <a:lstStyle/>
          <a:p>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8C0C521-3F08-4C98-A36D-1CEBC87C9FBE}" type="slidenum">
              <a:rPr lang="en-IN" smtClean="0"/>
              <a:t>‹#›</a:t>
            </a:fld>
            <a:endParaRPr lang="en-IN"/>
          </a:p>
        </p:txBody>
      </p:sp>
    </p:spTree>
    <p:extLst>
      <p:ext uri="{BB962C8B-B14F-4D97-AF65-F5344CB8AC3E}">
        <p14:creationId xmlns:p14="http://schemas.microsoft.com/office/powerpoint/2010/main" val="1944876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CF9CAC-095F-49C4-A43C-7A4ACF68DB21}" type="datetimeFigureOut">
              <a:rPr lang="en-IN" smtClean="0"/>
              <a:t>24-08-2026</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8C0C521-3F08-4C98-A36D-1CEBC87C9FBE}" type="slidenum">
              <a:rPr lang="en-IN" smtClean="0"/>
              <a:t>‹#›</a:t>
            </a:fld>
            <a:endParaRPr lang="en-IN"/>
          </a:p>
        </p:txBody>
      </p:sp>
    </p:spTree>
    <p:extLst>
      <p:ext uri="{BB962C8B-B14F-4D97-AF65-F5344CB8AC3E}">
        <p14:creationId xmlns:p14="http://schemas.microsoft.com/office/powerpoint/2010/main" val="382127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CF9CAC-095F-49C4-A43C-7A4ACF68DB21}" type="datetimeFigureOut">
              <a:rPr lang="en-IN" smtClean="0"/>
              <a:t>24-08-2026</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8C0C521-3F08-4C98-A36D-1CEBC87C9FBE}" type="slidenum">
              <a:rPr lang="en-IN" smtClean="0"/>
              <a:t>‹#›</a:t>
            </a:fld>
            <a:endParaRPr lang="en-IN"/>
          </a:p>
        </p:txBody>
      </p:sp>
    </p:spTree>
    <p:extLst>
      <p:ext uri="{BB962C8B-B14F-4D97-AF65-F5344CB8AC3E}">
        <p14:creationId xmlns:p14="http://schemas.microsoft.com/office/powerpoint/2010/main" val="547628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CF9CAC-095F-49C4-A43C-7A4ACF68DB21}" type="datetimeFigureOut">
              <a:rPr lang="en-IN" smtClean="0"/>
              <a:t>24-08-2026</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8C0C521-3F08-4C98-A36D-1CEBC87C9FBE}" type="slidenum">
              <a:rPr lang="en-IN" smtClean="0"/>
              <a:t>‹#›</a:t>
            </a:fld>
            <a:endParaRPr lang="en-IN"/>
          </a:p>
        </p:txBody>
      </p:sp>
    </p:spTree>
    <p:extLst>
      <p:ext uri="{BB962C8B-B14F-4D97-AF65-F5344CB8AC3E}">
        <p14:creationId xmlns:p14="http://schemas.microsoft.com/office/powerpoint/2010/main" val="3242984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CF9CAC-095F-49C4-A43C-7A4ACF68DB21}" type="datetimeFigureOut">
              <a:rPr lang="en-IN" smtClean="0"/>
              <a:t>24-08-2026</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8C0C521-3F08-4C98-A36D-1CEBC87C9FBE}" type="slidenum">
              <a:rPr lang="en-IN" smtClean="0"/>
              <a:t>‹#›</a:t>
            </a:fld>
            <a:endParaRPr lang="en-IN"/>
          </a:p>
        </p:txBody>
      </p:sp>
    </p:spTree>
    <p:extLst>
      <p:ext uri="{BB962C8B-B14F-4D97-AF65-F5344CB8AC3E}">
        <p14:creationId xmlns:p14="http://schemas.microsoft.com/office/powerpoint/2010/main" val="195352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CF9CAC-095F-49C4-A43C-7A4ACF68DB21}" type="datetimeFigureOut">
              <a:rPr lang="en-IN" smtClean="0"/>
              <a:t>24-08-2026</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8C0C521-3F08-4C98-A36D-1CEBC87C9FBE}" type="slidenum">
              <a:rPr lang="en-IN" smtClean="0"/>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63553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DCF9CAC-095F-49C4-A43C-7A4ACF68DB21}" type="datetimeFigureOut">
              <a:rPr lang="en-IN" smtClean="0"/>
              <a:t>24-08-2026</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8C0C521-3F08-4C98-A36D-1CEBC87C9FBE}" type="slidenum">
              <a:rPr lang="en-IN" smtClean="0"/>
              <a:t>‹#›</a:t>
            </a:fld>
            <a:endParaRPr lang="en-IN"/>
          </a:p>
        </p:txBody>
      </p:sp>
    </p:spTree>
    <p:extLst>
      <p:ext uri="{BB962C8B-B14F-4D97-AF65-F5344CB8AC3E}">
        <p14:creationId xmlns:p14="http://schemas.microsoft.com/office/powerpoint/2010/main" val="38670903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DCF9CAC-095F-49C4-A43C-7A4ACF68DB21}" type="datetimeFigureOut">
              <a:rPr lang="en-IN" smtClean="0"/>
              <a:t>24-08-2026</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8C0C521-3F08-4C98-A36D-1CEBC87C9FBE}" type="slidenum">
              <a:rPr lang="en-IN" smtClean="0"/>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326446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5DCF9CAC-095F-49C4-A43C-7A4ACF68DB21}" type="datetimeFigureOut">
              <a:rPr lang="en-IN" smtClean="0"/>
              <a:t>24-08-2026</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8C0C521-3F08-4C98-A36D-1CEBC87C9FBE}" type="slidenum">
              <a:rPr lang="en-IN" smtClean="0"/>
              <a:t>‹#›</a:t>
            </a:fld>
            <a:endParaRPr lang="en-IN"/>
          </a:p>
        </p:txBody>
      </p:sp>
    </p:spTree>
    <p:extLst>
      <p:ext uri="{BB962C8B-B14F-4D97-AF65-F5344CB8AC3E}">
        <p14:creationId xmlns:p14="http://schemas.microsoft.com/office/powerpoint/2010/main" val="41649731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DCF9CAC-095F-49C4-A43C-7A4ACF68DB21}" type="datetimeFigureOut">
              <a:rPr lang="en-IN" smtClean="0"/>
              <a:t>24-08-2026</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8C0C521-3F08-4C98-A36D-1CEBC87C9FBE}" type="slidenum">
              <a:rPr lang="en-IN" smtClean="0"/>
              <a:t>‹#›</a:t>
            </a:fld>
            <a:endParaRPr lang="en-IN"/>
          </a:p>
        </p:txBody>
      </p:sp>
    </p:spTree>
    <p:extLst>
      <p:ext uri="{BB962C8B-B14F-4D97-AF65-F5344CB8AC3E}">
        <p14:creationId xmlns:p14="http://schemas.microsoft.com/office/powerpoint/2010/main" val="23218213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DCF9CAC-095F-49C4-A43C-7A4ACF68DB21}" type="datetimeFigureOut">
              <a:rPr lang="en-IN" smtClean="0"/>
              <a:t>24-08-2026</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8C0C521-3F08-4C98-A36D-1CEBC87C9FBE}" type="slidenum">
              <a:rPr lang="en-IN" smtClean="0"/>
              <a:t>‹#›</a:t>
            </a:fld>
            <a:endParaRPr lang="en-IN"/>
          </a:p>
        </p:txBody>
      </p:sp>
    </p:spTree>
    <p:extLst>
      <p:ext uri="{BB962C8B-B14F-4D97-AF65-F5344CB8AC3E}">
        <p14:creationId xmlns:p14="http://schemas.microsoft.com/office/powerpoint/2010/main" val="4237723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DCF9CAC-095F-49C4-A43C-7A4ACF68DB21}" type="datetimeFigureOut">
              <a:rPr lang="en-IN" smtClean="0"/>
              <a:t>24-08-2026</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8C0C521-3F08-4C98-A36D-1CEBC87C9FBE}" type="slidenum">
              <a:rPr lang="en-IN" smtClean="0"/>
              <a:t>‹#›</a:t>
            </a:fld>
            <a:endParaRPr lang="en-IN"/>
          </a:p>
        </p:txBody>
      </p:sp>
    </p:spTree>
    <p:extLst>
      <p:ext uri="{BB962C8B-B14F-4D97-AF65-F5344CB8AC3E}">
        <p14:creationId xmlns:p14="http://schemas.microsoft.com/office/powerpoint/2010/main" val="1752477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99FF"/>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Symbolic importance of colors in Indian clothing Philosophy</a:t>
            </a:r>
            <a:endParaRPr lang="en-IN" dirty="0"/>
          </a:p>
        </p:txBody>
      </p:sp>
      <p:sp>
        <p:nvSpPr>
          <p:cNvPr id="3" name="Subtitle 2"/>
          <p:cNvSpPr>
            <a:spLocks noGrp="1"/>
          </p:cNvSpPr>
          <p:nvPr>
            <p:ph type="subTitle" idx="1"/>
          </p:nvPr>
        </p:nvSpPr>
        <p:spPr/>
        <p:txBody>
          <a:bodyPr>
            <a:normAutofit lnSpcReduction="10000"/>
          </a:bodyPr>
          <a:lstStyle/>
          <a:p>
            <a:r>
              <a:rPr lang="en-US" dirty="0" smtClean="0"/>
              <a:t>Dr. </a:t>
            </a:r>
            <a:r>
              <a:rPr lang="en-US" dirty="0" err="1" smtClean="0"/>
              <a:t>Rasheeda</a:t>
            </a:r>
            <a:r>
              <a:rPr lang="en-US" dirty="0" smtClean="0"/>
              <a:t> </a:t>
            </a:r>
            <a:r>
              <a:rPr lang="en-US" dirty="0" err="1" smtClean="0"/>
              <a:t>Kanchwala</a:t>
            </a:r>
            <a:endParaRPr lang="en-US" dirty="0" smtClean="0"/>
          </a:p>
          <a:p>
            <a:r>
              <a:rPr lang="en-US" dirty="0" smtClean="0"/>
              <a:t>Professor</a:t>
            </a:r>
          </a:p>
          <a:p>
            <a:r>
              <a:rPr lang="en-US" dirty="0" smtClean="0"/>
              <a:t>B.L.P. Govt. P.G. College, </a:t>
            </a:r>
            <a:r>
              <a:rPr lang="en-US" dirty="0" err="1" smtClean="0"/>
              <a:t>Mhow</a:t>
            </a:r>
            <a:endParaRPr lang="en-IN" dirty="0"/>
          </a:p>
        </p:txBody>
      </p:sp>
    </p:spTree>
    <p:extLst>
      <p:ext uri="{BB962C8B-B14F-4D97-AF65-F5344CB8AC3E}">
        <p14:creationId xmlns:p14="http://schemas.microsoft.com/office/powerpoint/2010/main" val="39431104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Colors in Indian ethnic wear</a:t>
            </a:r>
            <a:endParaRPr lang="en-IN" dirty="0"/>
          </a:p>
        </p:txBody>
      </p:sp>
      <p:sp>
        <p:nvSpPr>
          <p:cNvPr id="3" name="Content Placeholder 2"/>
          <p:cNvSpPr>
            <a:spLocks noGrp="1"/>
          </p:cNvSpPr>
          <p:nvPr>
            <p:ph idx="1"/>
          </p:nvPr>
        </p:nvSpPr>
        <p:spPr/>
        <p:txBody>
          <a:bodyPr>
            <a:normAutofit/>
          </a:bodyPr>
          <a:lstStyle/>
          <a:p>
            <a:r>
              <a:rPr lang="en-IN" dirty="0"/>
              <a:t>In Indian traditional and ethnic wear, </a:t>
            </a:r>
            <a:r>
              <a:rPr lang="en-IN" dirty="0" smtClean="0"/>
              <a:t>colours </a:t>
            </a:r>
            <a:r>
              <a:rPr lang="en-IN" dirty="0"/>
              <a:t>carry rich symbolic, spiritual, and social meanings rather than just aesthetic appeal. </a:t>
            </a:r>
            <a:endParaRPr lang="en-IN" dirty="0" smtClean="0"/>
          </a:p>
          <a:p>
            <a:r>
              <a:rPr lang="en-IN" dirty="0" smtClean="0"/>
              <a:t>it's </a:t>
            </a:r>
            <a:r>
              <a:rPr lang="en-IN" dirty="0"/>
              <a:t>a vibrant reflection of our culture, heritage and emotions. </a:t>
            </a:r>
            <a:endParaRPr lang="en-IN" dirty="0" smtClean="0"/>
          </a:p>
          <a:p>
            <a:r>
              <a:rPr lang="en-IN" dirty="0" smtClean="0"/>
              <a:t>This </a:t>
            </a:r>
            <a:r>
              <a:rPr lang="en-IN" dirty="0"/>
              <a:t>is most apparent when seen in Indian traditional ethnic wear, where colours are not chosen randomly, but are rather steeped in symbolic meaning</a:t>
            </a:r>
            <a:r>
              <a:rPr lang="en-IN" dirty="0" smtClean="0"/>
              <a:t>.</a:t>
            </a:r>
          </a:p>
          <a:p>
            <a:r>
              <a:rPr lang="en-IN" dirty="0" smtClean="0"/>
              <a:t> </a:t>
            </a:r>
            <a:r>
              <a:rPr lang="en-IN" dirty="0"/>
              <a:t>From religious ceremonies to festivals and weddings, the colour of one’s attire plays a key role in how occasions are celebrated. </a:t>
            </a:r>
            <a:endParaRPr lang="en-IN" dirty="0" smtClean="0"/>
          </a:p>
          <a:p>
            <a:r>
              <a:rPr lang="en-IN" dirty="0" smtClean="0"/>
              <a:t>They </a:t>
            </a:r>
            <a:r>
              <a:rPr lang="en-IN" dirty="0"/>
              <a:t>communicate life stages, religious devotion, and emotional intent during celebrations and rituals. </a:t>
            </a:r>
          </a:p>
          <a:p>
            <a:endParaRPr lang="en-IN" dirty="0"/>
          </a:p>
        </p:txBody>
      </p:sp>
    </p:spTree>
    <p:extLst>
      <p:ext uri="{BB962C8B-B14F-4D97-AF65-F5344CB8AC3E}">
        <p14:creationId xmlns:p14="http://schemas.microsoft.com/office/powerpoint/2010/main" val="3657890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Regional diversities in </a:t>
            </a:r>
            <a:r>
              <a:rPr lang="en-US" dirty="0" err="1" smtClean="0"/>
              <a:t>colours</a:t>
            </a:r>
            <a:r>
              <a:rPr lang="en-US" dirty="0" smtClean="0"/>
              <a:t> of attires</a:t>
            </a:r>
            <a:endParaRPr lang="en-IN" dirty="0"/>
          </a:p>
        </p:txBody>
      </p:sp>
      <p:sp>
        <p:nvSpPr>
          <p:cNvPr id="3" name="Content Placeholder 2"/>
          <p:cNvSpPr>
            <a:spLocks noGrp="1"/>
          </p:cNvSpPr>
          <p:nvPr>
            <p:ph idx="1"/>
          </p:nvPr>
        </p:nvSpPr>
        <p:spPr/>
        <p:txBody>
          <a:bodyPr>
            <a:normAutofit/>
          </a:bodyPr>
          <a:lstStyle/>
          <a:p>
            <a:r>
              <a:rPr lang="en-US" dirty="0"/>
              <a:t>Regional diversities in the colors of traditional attire </a:t>
            </a:r>
            <a:r>
              <a:rPr lang="en-US" dirty="0" smtClean="0"/>
              <a:t>reflect local climates, cultural symbolisms, and historic heritages.</a:t>
            </a:r>
            <a:r>
              <a:rPr lang="en-IN" dirty="0" smtClean="0"/>
              <a:t> </a:t>
            </a:r>
          </a:p>
          <a:p>
            <a:r>
              <a:rPr lang="en-IN" dirty="0" smtClean="0"/>
              <a:t>Each region celebrates with its own palette: the deep maroons of Bengal, the golden yellows of </a:t>
            </a:r>
            <a:r>
              <a:rPr lang="en-IN" dirty="0" smtClean="0"/>
              <a:t>Gujarat</a:t>
            </a:r>
            <a:r>
              <a:rPr lang="en-IN" dirty="0" smtClean="0"/>
              <a:t>, the turquoise blues of Rajasthan, and the tranquil ivory of Kerala. </a:t>
            </a:r>
          </a:p>
          <a:p>
            <a:r>
              <a:rPr lang="en-IN" dirty="0" smtClean="0"/>
              <a:t>From ancient times, when natural dyes were drawn from flowers, minerals, and roots, </a:t>
            </a:r>
            <a:r>
              <a:rPr lang="en-IN" dirty="0" smtClean="0"/>
              <a:t>colour </a:t>
            </a:r>
            <a:r>
              <a:rPr lang="en-IN" dirty="0" smtClean="0"/>
              <a:t>has served as India’s most poetic form of storytelling. Indigo from Gujarat, turmeric from the South, and madder from the North were not just pigments but cultural signatures — each carrying regional </a:t>
            </a:r>
            <a:r>
              <a:rPr lang="en-IN" dirty="0" smtClean="0"/>
              <a:t>flavour </a:t>
            </a:r>
            <a:r>
              <a:rPr lang="en-IN" dirty="0" smtClean="0"/>
              <a:t>and spiritual essence. </a:t>
            </a:r>
          </a:p>
          <a:p>
            <a:endParaRPr lang="en-US" dirty="0" smtClean="0"/>
          </a:p>
        </p:txBody>
      </p:sp>
    </p:spTree>
    <p:extLst>
      <p:ext uri="{BB962C8B-B14F-4D97-AF65-F5344CB8AC3E}">
        <p14:creationId xmlns:p14="http://schemas.microsoft.com/office/powerpoint/2010/main" val="30533196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pct60">
          <a:fgClr>
            <a:srgbClr val="FFFF00"/>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Colours</a:t>
            </a:r>
            <a:r>
              <a:rPr lang="en-US" dirty="0" smtClean="0"/>
              <a:t> of India</a:t>
            </a:r>
            <a:endParaRPr lang="en-IN" dirty="0"/>
          </a:p>
        </p:txBody>
      </p:sp>
      <p:sp>
        <p:nvSpPr>
          <p:cNvPr id="3" name="Content Placeholder 2"/>
          <p:cNvSpPr>
            <a:spLocks noGrp="1"/>
          </p:cNvSpPr>
          <p:nvPr>
            <p:ph idx="1"/>
          </p:nvPr>
        </p:nvSpPr>
        <p:spPr/>
        <p:txBody>
          <a:bodyPr>
            <a:normAutofit/>
          </a:bodyPr>
          <a:lstStyle/>
          <a:p>
            <a:r>
              <a:rPr lang="en-IN" dirty="0" smtClean="0"/>
              <a:t> </a:t>
            </a:r>
            <a:r>
              <a:rPr lang="en-IN" b="1" dirty="0" smtClean="0"/>
              <a:t>Northern India:</a:t>
            </a:r>
            <a:r>
              <a:rPr lang="en-IN" dirty="0" smtClean="0"/>
              <a:t> Bright reds, hot pinks, deep maroons, and rich royal blues dominate, heavily accented with gold </a:t>
            </a:r>
            <a:r>
              <a:rPr lang="en-IN" dirty="0" err="1" smtClean="0"/>
              <a:t>zari</a:t>
            </a:r>
            <a:r>
              <a:rPr lang="en-IN" dirty="0" smtClean="0"/>
              <a:t>.</a:t>
            </a:r>
          </a:p>
          <a:p>
            <a:r>
              <a:rPr lang="en-IN" b="1" dirty="0" smtClean="0"/>
              <a:t>Southern India:</a:t>
            </a:r>
            <a:r>
              <a:rPr lang="en-IN" dirty="0" smtClean="0"/>
              <a:t> Natural off-whites, ivories, and crisp whites paired with heavy gold or bright tissue borders (</a:t>
            </a:r>
            <a:r>
              <a:rPr lang="en-IN" i="1" dirty="0" err="1" smtClean="0"/>
              <a:t>Kasavu</a:t>
            </a:r>
            <a:r>
              <a:rPr lang="en-IN" dirty="0" smtClean="0"/>
              <a:t>) are </a:t>
            </a:r>
            <a:r>
              <a:rPr lang="en-IN" dirty="0" smtClean="0"/>
              <a:t>favoured </a:t>
            </a:r>
            <a:r>
              <a:rPr lang="en-IN" dirty="0" smtClean="0"/>
              <a:t>for daily and ritual wear to combat the heat</a:t>
            </a:r>
          </a:p>
          <a:p>
            <a:r>
              <a:rPr lang="en-IN" b="1" dirty="0" smtClean="0"/>
              <a:t>Eastern India:</a:t>
            </a:r>
            <a:r>
              <a:rPr lang="en-IN" dirty="0" smtClean="0"/>
              <a:t> Clean whites contrasted with striking red or bright yellow borders are traditional in Bengal and Odisha, while Northeast states like Assam feature vibrant greens, purples, and reds in hand woven motifs.</a:t>
            </a:r>
          </a:p>
          <a:p>
            <a:r>
              <a:rPr lang="en-IN" b="1" dirty="0" smtClean="0"/>
              <a:t>Western India:</a:t>
            </a:r>
            <a:r>
              <a:rPr lang="en-IN" dirty="0" smtClean="0"/>
              <a:t> Rajasthan and Gujarat showcase high-energy neon pinks, tie-dye yellows, vibrant oranges, and rich greens that stand out against desert landscapes.</a:t>
            </a:r>
            <a:endParaRPr lang="en-US" dirty="0" smtClean="0"/>
          </a:p>
          <a:p>
            <a:endParaRPr lang="en-IN" dirty="0"/>
          </a:p>
        </p:txBody>
      </p:sp>
    </p:spTree>
    <p:extLst>
      <p:ext uri="{BB962C8B-B14F-4D97-AF65-F5344CB8AC3E}">
        <p14:creationId xmlns:p14="http://schemas.microsoft.com/office/powerpoint/2010/main" val="28423408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2"/>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Colours</a:t>
            </a:r>
            <a:r>
              <a:rPr lang="en-US" dirty="0" smtClean="0"/>
              <a:t> of Indian festivals and architecture</a:t>
            </a:r>
            <a:endParaRPr lang="en-IN" dirty="0"/>
          </a:p>
        </p:txBody>
      </p:sp>
      <p:sp>
        <p:nvSpPr>
          <p:cNvPr id="3" name="Content Placeholder 2"/>
          <p:cNvSpPr>
            <a:spLocks noGrp="1"/>
          </p:cNvSpPr>
          <p:nvPr>
            <p:ph idx="1"/>
          </p:nvPr>
        </p:nvSpPr>
        <p:spPr/>
        <p:txBody>
          <a:bodyPr>
            <a:normAutofit/>
          </a:bodyPr>
          <a:lstStyle/>
          <a:p>
            <a:r>
              <a:rPr lang="en-IN" dirty="0" smtClean="0"/>
              <a:t>Colour </a:t>
            </a:r>
            <a:r>
              <a:rPr lang="en-IN" dirty="0"/>
              <a:t>in India does not belong to art alone; it belongs to life. Festivals like </a:t>
            </a:r>
            <a:r>
              <a:rPr lang="en-IN" dirty="0" err="1"/>
              <a:t>Holi</a:t>
            </a:r>
            <a:r>
              <a:rPr lang="en-IN" dirty="0"/>
              <a:t>, Diwali, and </a:t>
            </a:r>
            <a:r>
              <a:rPr lang="en-IN" dirty="0" err="1" smtClean="0"/>
              <a:t>Navratari</a:t>
            </a:r>
            <a:r>
              <a:rPr lang="en-IN" dirty="0" smtClean="0"/>
              <a:t> </a:t>
            </a:r>
            <a:r>
              <a:rPr lang="en-IN" dirty="0"/>
              <a:t>are living canvases of emotion — where </a:t>
            </a:r>
            <a:r>
              <a:rPr lang="en-IN" dirty="0" smtClean="0"/>
              <a:t>colour </a:t>
            </a:r>
            <a:r>
              <a:rPr lang="en-IN" dirty="0"/>
              <a:t>becomes joy, devotion, and togetherness</a:t>
            </a:r>
            <a:r>
              <a:rPr lang="en-IN" dirty="0" smtClean="0"/>
              <a:t>.</a:t>
            </a:r>
          </a:p>
          <a:p>
            <a:r>
              <a:rPr lang="en-IN" dirty="0"/>
              <a:t>Even Indian architecture </a:t>
            </a:r>
            <a:r>
              <a:rPr lang="en-IN" dirty="0" smtClean="0"/>
              <a:t>honours </a:t>
            </a:r>
            <a:r>
              <a:rPr lang="en-IN" dirty="0"/>
              <a:t>this chromatic language. The pink city of Jaipur symbolizes hospitality; the blue of Jodhpur reflects protection from heat and evil; the white marble of the </a:t>
            </a:r>
            <a:r>
              <a:rPr lang="en-IN" dirty="0" err="1"/>
              <a:t>Taj</a:t>
            </a:r>
            <a:r>
              <a:rPr lang="en-IN" dirty="0"/>
              <a:t> </a:t>
            </a:r>
            <a:r>
              <a:rPr lang="en-IN" dirty="0" err="1"/>
              <a:t>Mahal</a:t>
            </a:r>
            <a:r>
              <a:rPr lang="en-IN" dirty="0"/>
              <a:t> embodies purity and eternal love. In this way, </a:t>
            </a:r>
            <a:r>
              <a:rPr lang="en-IN" dirty="0" smtClean="0"/>
              <a:t>colour </a:t>
            </a:r>
            <a:r>
              <a:rPr lang="en-IN" dirty="0"/>
              <a:t>becomes both art and architecture — painting a nation’s beliefs onto stone, cloth, and sky</a:t>
            </a:r>
          </a:p>
          <a:p>
            <a:endParaRPr lang="en-IN" dirty="0" smtClean="0"/>
          </a:p>
        </p:txBody>
      </p:sp>
    </p:spTree>
    <p:extLst>
      <p:ext uri="{BB962C8B-B14F-4D97-AF65-F5344CB8AC3E}">
        <p14:creationId xmlns:p14="http://schemas.microsoft.com/office/powerpoint/2010/main" val="37805623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C000"/>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Gold </a:t>
            </a:r>
            <a:r>
              <a:rPr lang="en-US" dirty="0" err="1" smtClean="0"/>
              <a:t>colour</a:t>
            </a:r>
            <a:r>
              <a:rPr lang="en-US" dirty="0" smtClean="0"/>
              <a:t>- Indian mythology</a:t>
            </a:r>
            <a:endParaRPr lang="en-IN" dirty="0"/>
          </a:p>
        </p:txBody>
      </p:sp>
      <p:sp>
        <p:nvSpPr>
          <p:cNvPr id="3" name="Content Placeholder 2"/>
          <p:cNvSpPr>
            <a:spLocks noGrp="1"/>
          </p:cNvSpPr>
          <p:nvPr>
            <p:ph idx="1"/>
          </p:nvPr>
        </p:nvSpPr>
        <p:spPr/>
        <p:txBody>
          <a:bodyPr>
            <a:normAutofit lnSpcReduction="10000"/>
          </a:bodyPr>
          <a:lstStyle/>
          <a:p>
            <a:r>
              <a:rPr lang="en-IN" dirty="0"/>
              <a:t>Gold is not merely an element of adornment in Indian culture — it is a symbol of divinity, purity, and timeless prosperity. </a:t>
            </a:r>
            <a:endParaRPr lang="en-IN" dirty="0" smtClean="0"/>
          </a:p>
          <a:p>
            <a:r>
              <a:rPr lang="en-IN" dirty="0" smtClean="0"/>
              <a:t>In </a:t>
            </a:r>
            <a:r>
              <a:rPr lang="en-IN" dirty="0"/>
              <a:t>Indian mythology, gold is associated with Goddess Lakshmi, the deity of wealth, light, and fortune. Her image, often surrounded by a radiant halo of golden brilliance, reflects the belief that gold is not simply material but metaphysical — the embodiment of divine energy that sustains both spiritual and worldly prosperity. </a:t>
            </a:r>
            <a:endParaRPr lang="en-IN" dirty="0" smtClean="0"/>
          </a:p>
          <a:p>
            <a:r>
              <a:rPr lang="en-IN" dirty="0" smtClean="0"/>
              <a:t>From the sacred glow of temple jewellery to the intricate </a:t>
            </a:r>
            <a:r>
              <a:rPr lang="en-IN" dirty="0" err="1" smtClean="0"/>
              <a:t>zari</a:t>
            </a:r>
            <a:r>
              <a:rPr lang="en-IN" dirty="0" smtClean="0"/>
              <a:t> embroidery that shimmers on silk </a:t>
            </a:r>
            <a:r>
              <a:rPr lang="en-IN" dirty="0" err="1" smtClean="0"/>
              <a:t>sarees</a:t>
            </a:r>
            <a:r>
              <a:rPr lang="en-IN" dirty="0" smtClean="0"/>
              <a:t>, gold has always carried an aura that transcends luxury, becoming a spiritual expression of abundance and blessing. </a:t>
            </a:r>
          </a:p>
          <a:p>
            <a:r>
              <a:rPr lang="en-IN" dirty="0" smtClean="0"/>
              <a:t>Its luminous presence has illuminated Indian garments and rituals for thousands of years, connecting the human spirit to celestial grace.</a:t>
            </a:r>
            <a:endParaRPr lang="en-IN" dirty="0"/>
          </a:p>
          <a:p>
            <a:endParaRPr lang="en-IN" dirty="0"/>
          </a:p>
        </p:txBody>
      </p:sp>
    </p:spTree>
    <p:extLst>
      <p:ext uri="{BB962C8B-B14F-4D97-AF65-F5344CB8AC3E}">
        <p14:creationId xmlns:p14="http://schemas.microsoft.com/office/powerpoint/2010/main" val="6835403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C000"/>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Gold </a:t>
            </a:r>
            <a:r>
              <a:rPr lang="en-US" dirty="0" err="1" smtClean="0"/>
              <a:t>colour</a:t>
            </a:r>
            <a:r>
              <a:rPr lang="en-US" dirty="0" smtClean="0"/>
              <a:t>- </a:t>
            </a:r>
            <a:r>
              <a:rPr lang="en-US" dirty="0" err="1" smtClean="0"/>
              <a:t>Indiangarment</a:t>
            </a:r>
            <a:r>
              <a:rPr lang="en-US" dirty="0" smtClean="0"/>
              <a:t> history</a:t>
            </a:r>
            <a:endParaRPr lang="en-IN" dirty="0"/>
          </a:p>
        </p:txBody>
      </p:sp>
      <p:sp>
        <p:nvSpPr>
          <p:cNvPr id="3" name="Content Placeholder 2"/>
          <p:cNvSpPr>
            <a:spLocks noGrp="1"/>
          </p:cNvSpPr>
          <p:nvPr>
            <p:ph idx="1"/>
          </p:nvPr>
        </p:nvSpPr>
        <p:spPr/>
        <p:txBody>
          <a:bodyPr/>
          <a:lstStyle/>
          <a:p>
            <a:r>
              <a:rPr lang="en-IN" dirty="0"/>
              <a:t>Historically, gold’s role in Indian fashion extends deep into craftsmanship and devotion. </a:t>
            </a:r>
            <a:endParaRPr lang="en-IN" dirty="0" smtClean="0"/>
          </a:p>
          <a:p>
            <a:r>
              <a:rPr lang="en-IN" dirty="0" smtClean="0"/>
              <a:t>Ancient </a:t>
            </a:r>
            <a:r>
              <a:rPr lang="en-IN" dirty="0"/>
              <a:t>weavers mastered the art of </a:t>
            </a:r>
            <a:r>
              <a:rPr lang="en-IN" dirty="0" err="1"/>
              <a:t>zari</a:t>
            </a:r>
            <a:r>
              <a:rPr lang="en-IN" dirty="0"/>
              <a:t> — weaving real gold threads into fabrics that adorned royalty and deities alike. </a:t>
            </a:r>
            <a:endParaRPr lang="en-IN" dirty="0" smtClean="0"/>
          </a:p>
          <a:p>
            <a:r>
              <a:rPr lang="en-IN" dirty="0" smtClean="0"/>
              <a:t>The </a:t>
            </a:r>
            <a:r>
              <a:rPr lang="en-IN" dirty="0"/>
              <a:t>golden borders of </a:t>
            </a:r>
            <a:r>
              <a:rPr lang="en-IN" dirty="0" err="1"/>
              <a:t>Kanjeevaram</a:t>
            </a:r>
            <a:r>
              <a:rPr lang="en-IN" dirty="0"/>
              <a:t> </a:t>
            </a:r>
            <a:r>
              <a:rPr lang="en-IN" dirty="0" err="1"/>
              <a:t>sarees</a:t>
            </a:r>
            <a:r>
              <a:rPr lang="en-IN" dirty="0"/>
              <a:t>, the gilt motifs on </a:t>
            </a:r>
            <a:r>
              <a:rPr lang="en-IN" dirty="0" err="1"/>
              <a:t>Banarasi</a:t>
            </a:r>
            <a:r>
              <a:rPr lang="en-IN" dirty="0"/>
              <a:t> silk, and the resplendent embroidery of bridal </a:t>
            </a:r>
            <a:r>
              <a:rPr lang="en-IN" dirty="0" err="1"/>
              <a:t>lehengas</a:t>
            </a:r>
            <a:r>
              <a:rPr lang="en-IN" dirty="0"/>
              <a:t> all bear witness to India’s unbroken legacy of golden artistry</a:t>
            </a:r>
          </a:p>
        </p:txBody>
      </p:sp>
    </p:spTree>
    <p:extLst>
      <p:ext uri="{BB962C8B-B14F-4D97-AF65-F5344CB8AC3E}">
        <p14:creationId xmlns:p14="http://schemas.microsoft.com/office/powerpoint/2010/main" val="39162857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C000"/>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golden </a:t>
            </a:r>
            <a:r>
              <a:rPr lang="en-US" dirty="0" err="1" smtClean="0"/>
              <a:t>colour</a:t>
            </a:r>
            <a:endParaRPr lang="en-IN" dirty="0"/>
          </a:p>
        </p:txBody>
      </p:sp>
      <p:sp>
        <p:nvSpPr>
          <p:cNvPr id="3" name="Content Placeholder 2"/>
          <p:cNvSpPr>
            <a:spLocks noGrp="1"/>
          </p:cNvSpPr>
          <p:nvPr>
            <p:ph idx="1"/>
          </p:nvPr>
        </p:nvSpPr>
        <p:spPr/>
        <p:txBody>
          <a:bodyPr/>
          <a:lstStyle/>
          <a:p>
            <a:r>
              <a:rPr lang="en-IN" dirty="0"/>
              <a:t>Beyond material grandeur, gold symbolizes the inner light of the soul — an eternal reminder that true beauty radiates from within</a:t>
            </a:r>
            <a:r>
              <a:rPr lang="en-IN" dirty="0" smtClean="0"/>
              <a:t>.</a:t>
            </a:r>
          </a:p>
          <a:p>
            <a:r>
              <a:rPr lang="en-IN" dirty="0" smtClean="0"/>
              <a:t> </a:t>
            </a:r>
            <a:r>
              <a:rPr lang="en-IN" dirty="0"/>
              <a:t>It is the </a:t>
            </a:r>
            <a:r>
              <a:rPr lang="en-IN" dirty="0" err="1"/>
              <a:t>color</a:t>
            </a:r>
            <a:r>
              <a:rPr lang="en-IN" dirty="0"/>
              <a:t> of sunrise and enlightenment, the hue of eternal optimism and divine power. </a:t>
            </a:r>
            <a:endParaRPr lang="en-IN" dirty="0" smtClean="0"/>
          </a:p>
          <a:p>
            <a:r>
              <a:rPr lang="en-IN" dirty="0" smtClean="0"/>
              <a:t>Whether </a:t>
            </a:r>
            <a:r>
              <a:rPr lang="en-IN" dirty="0"/>
              <a:t>in sacred ceremonies, festivals, or daily life, gold continues to represent more than elegance; it reflects the eternal truth that prosperity and purity, when guided by grace, are both gifts and responsibilities. </a:t>
            </a:r>
          </a:p>
          <a:p>
            <a:endParaRPr lang="en-IN" dirty="0"/>
          </a:p>
        </p:txBody>
      </p:sp>
    </p:spTree>
    <p:extLst>
      <p:ext uri="{BB962C8B-B14F-4D97-AF65-F5344CB8AC3E}">
        <p14:creationId xmlns:p14="http://schemas.microsoft.com/office/powerpoint/2010/main" val="16292784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lumMod val="75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t>Green: The Breath of Life </a:t>
            </a:r>
            <a:r>
              <a:rPr lang="en-IN" b="1" dirty="0" smtClean="0"/>
              <a:t>in Indian fashion</a:t>
            </a:r>
            <a:r>
              <a:rPr lang="en-IN" dirty="0"/>
              <a:t/>
            </a:r>
            <a:br>
              <a:rPr lang="en-IN" dirty="0"/>
            </a:br>
            <a:endParaRPr lang="en-IN" dirty="0"/>
          </a:p>
        </p:txBody>
      </p:sp>
      <p:sp>
        <p:nvSpPr>
          <p:cNvPr id="3" name="Content Placeholder 2"/>
          <p:cNvSpPr>
            <a:spLocks noGrp="1"/>
          </p:cNvSpPr>
          <p:nvPr>
            <p:ph idx="1"/>
          </p:nvPr>
        </p:nvSpPr>
        <p:spPr/>
        <p:txBody>
          <a:bodyPr/>
          <a:lstStyle/>
          <a:p>
            <a:r>
              <a:rPr lang="en-IN" dirty="0"/>
              <a:t>Green is the </a:t>
            </a:r>
            <a:r>
              <a:rPr lang="en-IN" dirty="0" err="1"/>
              <a:t>color</a:t>
            </a:r>
            <a:r>
              <a:rPr lang="en-IN" dirty="0"/>
              <a:t> of the earth’s heartbeat — a symbol of life, renewal, and abundance. </a:t>
            </a:r>
            <a:endParaRPr lang="en-IN" dirty="0" smtClean="0"/>
          </a:p>
          <a:p>
            <a:r>
              <a:rPr lang="en-IN" dirty="0" smtClean="0"/>
              <a:t>In </a:t>
            </a:r>
            <a:r>
              <a:rPr lang="en-IN" dirty="0"/>
              <a:t>Indian tradition, it embodies fertility, balance, and rejuvenation, echoing the country’s deep connection with nature and agriculture. </a:t>
            </a:r>
            <a:endParaRPr lang="en-IN" dirty="0" smtClean="0"/>
          </a:p>
          <a:p>
            <a:r>
              <a:rPr lang="en-IN" dirty="0" smtClean="0"/>
              <a:t>As </a:t>
            </a:r>
            <a:r>
              <a:rPr lang="en-IN" dirty="0"/>
              <a:t>the first monsoon showers touch the soil, fields transform into a sea of green — a visual hymn to prosperity and gratitude. </a:t>
            </a:r>
            <a:endParaRPr lang="en-IN" dirty="0" smtClean="0"/>
          </a:p>
          <a:p>
            <a:r>
              <a:rPr lang="en-IN" dirty="0" smtClean="0"/>
              <a:t>This </a:t>
            </a:r>
            <a:r>
              <a:rPr lang="en-IN" dirty="0"/>
              <a:t>reverence for nature finds its way into Indian fashion, where green attire represents not just beauty, but blessings and harmony. </a:t>
            </a:r>
          </a:p>
          <a:p>
            <a:endParaRPr lang="en-IN" dirty="0"/>
          </a:p>
        </p:txBody>
      </p:sp>
    </p:spTree>
    <p:extLst>
      <p:ext uri="{BB962C8B-B14F-4D97-AF65-F5344CB8AC3E}">
        <p14:creationId xmlns:p14="http://schemas.microsoft.com/office/powerpoint/2010/main" val="34874068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92D050"/>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000" b="1" dirty="0" smtClean="0"/>
              <a:t>Green: The Breath of Life in Indian celebrations</a:t>
            </a:r>
            <a:endParaRPr lang="en-IN" sz="4000" dirty="0"/>
          </a:p>
        </p:txBody>
      </p:sp>
      <p:sp>
        <p:nvSpPr>
          <p:cNvPr id="3" name="Content Placeholder 2"/>
          <p:cNvSpPr>
            <a:spLocks noGrp="1"/>
          </p:cNvSpPr>
          <p:nvPr>
            <p:ph idx="1"/>
          </p:nvPr>
        </p:nvSpPr>
        <p:spPr/>
        <p:txBody>
          <a:bodyPr>
            <a:normAutofit fontScale="92500" lnSpcReduction="20000"/>
          </a:bodyPr>
          <a:lstStyle/>
          <a:p>
            <a:r>
              <a:rPr lang="en-IN" dirty="0"/>
              <a:t>In celebrations and rituals, green signifies new beginnings and emotional stability</a:t>
            </a:r>
            <a:r>
              <a:rPr lang="en-IN" dirty="0" smtClean="0"/>
              <a:t>.</a:t>
            </a:r>
          </a:p>
          <a:p>
            <a:r>
              <a:rPr lang="en-IN" dirty="0" smtClean="0"/>
              <a:t> </a:t>
            </a:r>
            <a:r>
              <a:rPr lang="en-IN" dirty="0"/>
              <a:t>Brides often wear green bangles during wedding ceremonies, symbolizing fertility, growth, and the continuity of family lineage. </a:t>
            </a:r>
            <a:endParaRPr lang="en-IN" dirty="0" smtClean="0"/>
          </a:p>
          <a:p>
            <a:r>
              <a:rPr lang="en-IN" dirty="0"/>
              <a:t>Women often wear green during festivals like </a:t>
            </a:r>
            <a:r>
              <a:rPr lang="en-IN" dirty="0" err="1"/>
              <a:t>Teej</a:t>
            </a:r>
            <a:r>
              <a:rPr lang="en-IN" dirty="0"/>
              <a:t> and Eid, where tradition meets spirituality. </a:t>
            </a:r>
            <a:endParaRPr lang="en-IN" dirty="0" smtClean="0"/>
          </a:p>
          <a:p>
            <a:r>
              <a:rPr lang="en-IN" dirty="0" smtClean="0"/>
              <a:t>It </a:t>
            </a:r>
            <a:r>
              <a:rPr lang="en-IN" dirty="0"/>
              <a:t>is also the </a:t>
            </a:r>
            <a:r>
              <a:rPr lang="en-IN" dirty="0" err="1"/>
              <a:t>color</a:t>
            </a:r>
            <a:r>
              <a:rPr lang="en-IN" dirty="0"/>
              <a:t> of rejuvenation after hardship — a reminder that life renews itself endlessly. Farmers celebrate harvest festivals such as </a:t>
            </a:r>
            <a:r>
              <a:rPr lang="en-IN" dirty="0" err="1"/>
              <a:t>Pongal</a:t>
            </a:r>
            <a:r>
              <a:rPr lang="en-IN" dirty="0"/>
              <a:t> and </a:t>
            </a:r>
            <a:r>
              <a:rPr lang="en-IN" dirty="0" err="1"/>
              <a:t>Makar</a:t>
            </a:r>
            <a:r>
              <a:rPr lang="en-IN" dirty="0"/>
              <a:t> </a:t>
            </a:r>
            <a:r>
              <a:rPr lang="en-IN" dirty="0" err="1" smtClean="0"/>
              <a:t>Sankranti</a:t>
            </a:r>
            <a:r>
              <a:rPr lang="en-IN" dirty="0" smtClean="0"/>
              <a:t> </a:t>
            </a:r>
            <a:r>
              <a:rPr lang="en-IN" dirty="0"/>
              <a:t>in shades of green to </a:t>
            </a:r>
            <a:r>
              <a:rPr lang="en-IN" dirty="0" err="1"/>
              <a:t>honor</a:t>
            </a:r>
            <a:r>
              <a:rPr lang="en-IN" dirty="0"/>
              <a:t> the earth’s generosity and the eternal cycle of growth. </a:t>
            </a:r>
            <a:endParaRPr lang="en-IN" dirty="0" smtClean="0"/>
          </a:p>
          <a:p>
            <a:r>
              <a:rPr lang="en-IN" dirty="0"/>
              <a:t>Green, in its essence, is not merely a </a:t>
            </a:r>
            <a:r>
              <a:rPr lang="en-IN" dirty="0" err="1"/>
              <a:t>color</a:t>
            </a:r>
            <a:r>
              <a:rPr lang="en-IN" dirty="0"/>
              <a:t> — it is a living rhythm, a reminder that life, faith, and beauty are rooted in the same soil. It is India’s quiet prayer for balance — between man and nature, tradition and transformation, devotion and desire. </a:t>
            </a:r>
          </a:p>
          <a:p>
            <a:endParaRPr lang="en-IN" dirty="0"/>
          </a:p>
          <a:p>
            <a:endParaRPr lang="en-IN" dirty="0"/>
          </a:p>
        </p:txBody>
      </p:sp>
    </p:spTree>
    <p:extLst>
      <p:ext uri="{BB962C8B-B14F-4D97-AF65-F5344CB8AC3E}">
        <p14:creationId xmlns:p14="http://schemas.microsoft.com/office/powerpoint/2010/main" val="10663890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92D050"/>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Green: The Breath of Life in Indian traditions</a:t>
            </a:r>
            <a:endParaRPr lang="en-IN" dirty="0"/>
          </a:p>
        </p:txBody>
      </p:sp>
      <p:sp>
        <p:nvSpPr>
          <p:cNvPr id="3" name="Content Placeholder 2"/>
          <p:cNvSpPr>
            <a:spLocks noGrp="1"/>
          </p:cNvSpPr>
          <p:nvPr>
            <p:ph idx="1"/>
          </p:nvPr>
        </p:nvSpPr>
        <p:spPr/>
        <p:txBody>
          <a:bodyPr>
            <a:normAutofit lnSpcReduction="10000"/>
          </a:bodyPr>
          <a:lstStyle/>
          <a:p>
            <a:r>
              <a:rPr lang="en-IN" dirty="0"/>
              <a:t>Spiritually, green carries a message of peace that transcends faith</a:t>
            </a:r>
            <a:r>
              <a:rPr lang="en-IN" dirty="0" smtClean="0"/>
              <a:t>.</a:t>
            </a:r>
          </a:p>
          <a:p>
            <a:r>
              <a:rPr lang="en-IN" dirty="0" smtClean="0"/>
              <a:t> </a:t>
            </a:r>
            <a:r>
              <a:rPr lang="en-IN" dirty="0"/>
              <a:t>In Hinduism, it is associated with the heart chakra — </a:t>
            </a:r>
            <a:r>
              <a:rPr lang="en-IN" dirty="0" err="1"/>
              <a:t>Anahata</a:t>
            </a:r>
            <a:r>
              <a:rPr lang="en-IN" dirty="0"/>
              <a:t> — representing compassion, love, and emotional balance</a:t>
            </a:r>
            <a:r>
              <a:rPr lang="en-IN" dirty="0" smtClean="0"/>
              <a:t>.</a:t>
            </a:r>
          </a:p>
          <a:p>
            <a:r>
              <a:rPr lang="en-IN" dirty="0" smtClean="0"/>
              <a:t> </a:t>
            </a:r>
            <a:r>
              <a:rPr lang="en-IN" dirty="0"/>
              <a:t>In Islamic tradition, green is the sacred </a:t>
            </a:r>
            <a:r>
              <a:rPr lang="en-IN" dirty="0" err="1"/>
              <a:t>color</a:t>
            </a:r>
            <a:r>
              <a:rPr lang="en-IN" dirty="0"/>
              <a:t> of paradise, symbolizing eternal peace and divine mercy. </a:t>
            </a:r>
            <a:endParaRPr lang="en-IN" dirty="0" smtClean="0"/>
          </a:p>
          <a:p>
            <a:r>
              <a:rPr lang="en-IN" dirty="0" smtClean="0"/>
              <a:t>This </a:t>
            </a:r>
            <a:r>
              <a:rPr lang="en-IN" dirty="0"/>
              <a:t>shared reverence unites communities, reflecting India’s spiritual inclusiveness through </a:t>
            </a:r>
            <a:r>
              <a:rPr lang="en-IN" dirty="0" err="1"/>
              <a:t>color</a:t>
            </a:r>
            <a:r>
              <a:rPr lang="en-IN" dirty="0"/>
              <a:t>. </a:t>
            </a:r>
          </a:p>
          <a:p>
            <a:r>
              <a:rPr lang="en-IN" dirty="0"/>
              <a:t>In the realm of fashion, green continues to be a versatile expression of vitality and elegance. </a:t>
            </a:r>
            <a:endParaRPr lang="en-IN" dirty="0" smtClean="0"/>
          </a:p>
          <a:p>
            <a:r>
              <a:rPr lang="en-IN" dirty="0"/>
              <a:t>From the deep emerald silks of South India to the bright lime hues of festive </a:t>
            </a:r>
            <a:r>
              <a:rPr lang="en-IN" dirty="0" err="1"/>
              <a:t>dupattas</a:t>
            </a:r>
            <a:r>
              <a:rPr lang="en-IN" dirty="0"/>
              <a:t> in the North, the </a:t>
            </a:r>
            <a:r>
              <a:rPr lang="en-IN" dirty="0" err="1"/>
              <a:t>color</a:t>
            </a:r>
            <a:r>
              <a:rPr lang="en-IN" dirty="0"/>
              <a:t> mirrors India’s diverse landscapes and moods</a:t>
            </a:r>
          </a:p>
          <a:p>
            <a:endParaRPr lang="en-IN" dirty="0"/>
          </a:p>
        </p:txBody>
      </p:sp>
    </p:spTree>
    <p:extLst>
      <p:ext uri="{BB962C8B-B14F-4D97-AF65-F5344CB8AC3E}">
        <p14:creationId xmlns:p14="http://schemas.microsoft.com/office/powerpoint/2010/main" val="29593234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B0F0"/>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t>Blue: The </a:t>
            </a:r>
            <a:r>
              <a:rPr lang="en-IN" b="1" dirty="0" err="1"/>
              <a:t>Color</a:t>
            </a:r>
            <a:r>
              <a:rPr lang="en-IN" b="1" dirty="0"/>
              <a:t> of Divinity, Courage, and Truth </a:t>
            </a:r>
            <a:br>
              <a:rPr lang="en-IN" b="1" dirty="0"/>
            </a:br>
            <a:endParaRPr lang="en-IN" dirty="0"/>
          </a:p>
        </p:txBody>
      </p:sp>
      <p:sp>
        <p:nvSpPr>
          <p:cNvPr id="3" name="Content Placeholder 2"/>
          <p:cNvSpPr>
            <a:spLocks noGrp="1"/>
          </p:cNvSpPr>
          <p:nvPr>
            <p:ph idx="1"/>
          </p:nvPr>
        </p:nvSpPr>
        <p:spPr/>
        <p:txBody>
          <a:bodyPr>
            <a:normAutofit/>
          </a:bodyPr>
          <a:lstStyle/>
          <a:p>
            <a:r>
              <a:rPr lang="en-IN" dirty="0"/>
              <a:t>Blue is the </a:t>
            </a:r>
            <a:r>
              <a:rPr lang="en-IN" dirty="0" err="1"/>
              <a:t>color</a:t>
            </a:r>
            <a:r>
              <a:rPr lang="en-IN" dirty="0"/>
              <a:t> of the vast sky and the deep ocean, representing divinity, bravery, and inner strength</a:t>
            </a:r>
            <a:r>
              <a:rPr lang="en-IN" dirty="0" smtClean="0"/>
              <a:t>.</a:t>
            </a:r>
          </a:p>
          <a:p>
            <a:r>
              <a:rPr lang="en-IN" dirty="0" smtClean="0"/>
              <a:t> </a:t>
            </a:r>
            <a:r>
              <a:rPr lang="en-IN" dirty="0"/>
              <a:t>In Hindu mythology, many powerful deities like Lord Krishna and Lord Rama are depicted with blue skin. </a:t>
            </a:r>
            <a:endParaRPr lang="en-IN" dirty="0" smtClean="0"/>
          </a:p>
          <a:p>
            <a:r>
              <a:rPr lang="en-IN" dirty="0" smtClean="0"/>
              <a:t>This </a:t>
            </a:r>
            <a:r>
              <a:rPr lang="en-IN" dirty="0"/>
              <a:t>symbolizes their infinite nature, compassion, and ability to handle great challenges with calm and resolve. </a:t>
            </a:r>
            <a:endParaRPr lang="en-IN" dirty="0" smtClean="0"/>
          </a:p>
          <a:p>
            <a:r>
              <a:rPr lang="en-IN" dirty="0" smtClean="0"/>
              <a:t>Lord </a:t>
            </a:r>
            <a:r>
              <a:rPr lang="en-IN" dirty="0"/>
              <a:t>Shiva is also associated with blue, specifically his blue throat, which represents his act of swallowing poison to save the universe</a:t>
            </a:r>
            <a:r>
              <a:rPr lang="en-IN" dirty="0" smtClean="0"/>
              <a:t>.</a:t>
            </a:r>
          </a:p>
          <a:p>
            <a:r>
              <a:rPr lang="en-IN" dirty="0" smtClean="0"/>
              <a:t> </a:t>
            </a:r>
            <a:r>
              <a:rPr lang="en-IN" dirty="0"/>
              <a:t>In fashion, shades of blue, from deep navy to bright teal, bring a sense of regal elegance and spiritual depth. </a:t>
            </a:r>
            <a:endParaRPr lang="en-IN" dirty="0" smtClean="0"/>
          </a:p>
          <a:p>
            <a:pPr marL="0" indent="0">
              <a:buNone/>
            </a:pPr>
            <a:endParaRPr lang="en-IN" dirty="0"/>
          </a:p>
        </p:txBody>
      </p:sp>
    </p:spTree>
    <p:extLst>
      <p:ext uri="{BB962C8B-B14F-4D97-AF65-F5344CB8AC3E}">
        <p14:creationId xmlns:p14="http://schemas.microsoft.com/office/powerpoint/2010/main" val="11473293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White </a:t>
            </a:r>
            <a:r>
              <a:rPr lang="en-US" dirty="0" smtClean="0"/>
              <a:t>in Indian culture</a:t>
            </a:r>
            <a:endParaRPr lang="en-IN" dirty="0"/>
          </a:p>
        </p:txBody>
      </p:sp>
      <p:sp>
        <p:nvSpPr>
          <p:cNvPr id="3" name="Content Placeholder 2"/>
          <p:cNvSpPr>
            <a:spLocks noGrp="1"/>
          </p:cNvSpPr>
          <p:nvPr>
            <p:ph idx="1"/>
          </p:nvPr>
        </p:nvSpPr>
        <p:spPr/>
        <p:txBody>
          <a:bodyPr>
            <a:normAutofit/>
          </a:bodyPr>
          <a:lstStyle/>
          <a:p>
            <a:r>
              <a:rPr lang="en-IN" dirty="0"/>
              <a:t>White holds a dual meaning in Indian culture. </a:t>
            </a:r>
            <a:endParaRPr lang="en-IN" dirty="0" smtClean="0"/>
          </a:p>
          <a:p>
            <a:r>
              <a:rPr lang="en-IN" dirty="0" smtClean="0"/>
              <a:t>On </a:t>
            </a:r>
            <a:r>
              <a:rPr lang="en-IN" dirty="0"/>
              <a:t>one hand, it symbolizes purity, peace, and simplicity. </a:t>
            </a:r>
            <a:r>
              <a:rPr lang="en-IN" dirty="0" smtClean="0"/>
              <a:t>I</a:t>
            </a:r>
          </a:p>
          <a:p>
            <a:r>
              <a:rPr lang="en-IN" dirty="0" smtClean="0"/>
              <a:t>t </a:t>
            </a:r>
            <a:r>
              <a:rPr lang="en-IN" dirty="0"/>
              <a:t>is the </a:t>
            </a:r>
            <a:r>
              <a:rPr lang="en-IN" dirty="0" err="1"/>
              <a:t>color</a:t>
            </a:r>
            <a:r>
              <a:rPr lang="en-IN" dirty="0"/>
              <a:t> of knowledge and is often worn during spiritual practices or visits to the temple for its calming effect. </a:t>
            </a:r>
            <a:endParaRPr lang="en-IN" dirty="0" smtClean="0"/>
          </a:p>
          <a:p>
            <a:r>
              <a:rPr lang="en-IN" dirty="0" smtClean="0"/>
              <a:t>On </a:t>
            </a:r>
            <a:r>
              <a:rPr lang="en-IN" dirty="0"/>
              <a:t>the other hand, white is also the </a:t>
            </a:r>
            <a:r>
              <a:rPr lang="en-IN" dirty="0" err="1"/>
              <a:t>color</a:t>
            </a:r>
            <a:r>
              <a:rPr lang="en-IN" dirty="0"/>
              <a:t> of mourning. </a:t>
            </a:r>
            <a:endParaRPr lang="en-IN" dirty="0" smtClean="0"/>
          </a:p>
          <a:p>
            <a:r>
              <a:rPr lang="en-IN" dirty="0" smtClean="0"/>
              <a:t>In </a:t>
            </a:r>
            <a:r>
              <a:rPr lang="en-IN" dirty="0"/>
              <a:t>many Hindu traditions, it is worn to funerals to represent detachment and a state of transcendence. </a:t>
            </a:r>
            <a:endParaRPr lang="en-IN" dirty="0" smtClean="0"/>
          </a:p>
          <a:p>
            <a:r>
              <a:rPr lang="en-IN" dirty="0" smtClean="0"/>
              <a:t>However</a:t>
            </a:r>
            <a:r>
              <a:rPr lang="en-IN" dirty="0"/>
              <a:t>, in regions like South India and for certain communities, an off-white or cream </a:t>
            </a:r>
            <a:r>
              <a:rPr lang="en-IN" dirty="0" err="1"/>
              <a:t>saree</a:t>
            </a:r>
            <a:r>
              <a:rPr lang="en-IN" dirty="0"/>
              <a:t> with a gold border is considered highly auspicious for weddings. </a:t>
            </a:r>
          </a:p>
        </p:txBody>
      </p:sp>
    </p:spTree>
    <p:extLst>
      <p:ext uri="{BB962C8B-B14F-4D97-AF65-F5344CB8AC3E}">
        <p14:creationId xmlns:p14="http://schemas.microsoft.com/office/powerpoint/2010/main" val="20574158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White in Indian fashion</a:t>
            </a:r>
            <a:endParaRPr lang="en-IN" dirty="0"/>
          </a:p>
        </p:txBody>
      </p:sp>
      <p:sp>
        <p:nvSpPr>
          <p:cNvPr id="3" name="Content Placeholder 2"/>
          <p:cNvSpPr>
            <a:spLocks noGrp="1"/>
          </p:cNvSpPr>
          <p:nvPr>
            <p:ph idx="1"/>
          </p:nvPr>
        </p:nvSpPr>
        <p:spPr/>
        <p:txBody>
          <a:bodyPr>
            <a:normAutofit/>
          </a:bodyPr>
          <a:lstStyle/>
          <a:p>
            <a:r>
              <a:rPr lang="en-IN" dirty="0"/>
              <a:t>In the Indian imagination, white is not emptiness — it is completeness. </a:t>
            </a:r>
            <a:endParaRPr lang="en-IN" dirty="0" smtClean="0"/>
          </a:p>
          <a:p>
            <a:r>
              <a:rPr lang="en-IN" dirty="0" smtClean="0"/>
              <a:t>It </a:t>
            </a:r>
            <a:r>
              <a:rPr lang="en-IN" dirty="0"/>
              <a:t>absorbs every </a:t>
            </a:r>
            <a:r>
              <a:rPr lang="en-IN" dirty="0" err="1"/>
              <a:t>color</a:t>
            </a:r>
            <a:r>
              <a:rPr lang="en-IN" dirty="0"/>
              <a:t> and reflects them as light, much like the human spirit that embraces all experiences and emerges luminous with wisdom. </a:t>
            </a:r>
            <a:endParaRPr lang="en-IN" dirty="0" smtClean="0"/>
          </a:p>
          <a:p>
            <a:r>
              <a:rPr lang="en-IN" dirty="0" smtClean="0"/>
              <a:t>White</a:t>
            </a:r>
            <a:r>
              <a:rPr lang="en-IN" dirty="0"/>
              <a:t>, therefore, is not the absence of </a:t>
            </a:r>
            <a:r>
              <a:rPr lang="en-IN" dirty="0" err="1"/>
              <a:t>color</a:t>
            </a:r>
            <a:r>
              <a:rPr lang="en-IN" dirty="0"/>
              <a:t> but the harmony of all — a silent strength that embodies India’s timeless philosophy of peace, balance, and </a:t>
            </a:r>
            <a:r>
              <a:rPr lang="en-IN" dirty="0" smtClean="0"/>
              <a:t>divine </a:t>
            </a:r>
            <a:r>
              <a:rPr lang="en-IN" dirty="0"/>
              <a:t>grace. </a:t>
            </a:r>
          </a:p>
          <a:p>
            <a:r>
              <a:rPr lang="en-IN" dirty="0" smtClean="0"/>
              <a:t>White also plays a subtle but significant role in fashion. </a:t>
            </a:r>
          </a:p>
          <a:p>
            <a:r>
              <a:rPr lang="en-IN" dirty="0" smtClean="0"/>
              <a:t>Designers use it to convey calmness, sophistication, and minimalism — allowing textures, weaves, and craftsmanship to speak louder than hue. </a:t>
            </a:r>
          </a:p>
          <a:p>
            <a:r>
              <a:rPr lang="en-IN" dirty="0" smtClean="0"/>
              <a:t>Whether in a flowing </a:t>
            </a:r>
            <a:r>
              <a:rPr lang="en-IN" dirty="0" err="1" smtClean="0"/>
              <a:t>saree</a:t>
            </a:r>
            <a:r>
              <a:rPr lang="en-IN" dirty="0" smtClean="0"/>
              <a:t>, a simple </a:t>
            </a:r>
            <a:r>
              <a:rPr lang="en-IN" dirty="0" err="1" smtClean="0"/>
              <a:t>kurta</a:t>
            </a:r>
            <a:r>
              <a:rPr lang="en-IN" dirty="0" smtClean="0"/>
              <a:t>, or a handcrafted </a:t>
            </a:r>
            <a:r>
              <a:rPr lang="en-IN" dirty="0" err="1" smtClean="0"/>
              <a:t>lehenga</a:t>
            </a:r>
            <a:r>
              <a:rPr lang="en-IN" dirty="0" smtClean="0"/>
              <a:t>, white captures purity without excess, elegance without extravagance</a:t>
            </a:r>
          </a:p>
          <a:p>
            <a:endParaRPr lang="en-IN" dirty="0"/>
          </a:p>
        </p:txBody>
      </p:sp>
    </p:spTree>
    <p:extLst>
      <p:ext uri="{BB962C8B-B14F-4D97-AF65-F5344CB8AC3E}">
        <p14:creationId xmlns:p14="http://schemas.microsoft.com/office/powerpoint/2010/main" val="26612900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
            </a:r>
            <a:br>
              <a:rPr lang="en-IN" b="1" dirty="0" smtClean="0"/>
            </a:br>
            <a:r>
              <a:rPr lang="en-IN" b="1" dirty="0"/>
              <a:t/>
            </a:r>
            <a:br>
              <a:rPr lang="en-IN" b="1" dirty="0"/>
            </a:br>
            <a:r>
              <a:rPr lang="en-IN" b="1" dirty="0" smtClean="0"/>
              <a:t>White</a:t>
            </a:r>
            <a:r>
              <a:rPr lang="en-IN" b="1" dirty="0"/>
              <a:t>: The Silent Strength </a:t>
            </a:r>
            <a:r>
              <a:rPr lang="en-IN" dirty="0"/>
              <a:t/>
            </a:r>
            <a:br>
              <a:rPr lang="en-IN" dirty="0"/>
            </a:br>
            <a:r>
              <a:rPr lang="en-IN" b="1" dirty="0"/>
              <a:t> </a:t>
            </a:r>
            <a:r>
              <a:rPr lang="en-IN" dirty="0"/>
              <a:t/>
            </a:r>
            <a:br>
              <a:rPr lang="en-IN" dirty="0"/>
            </a:br>
            <a:endParaRPr lang="en-IN" dirty="0"/>
          </a:p>
        </p:txBody>
      </p:sp>
      <p:sp>
        <p:nvSpPr>
          <p:cNvPr id="3" name="Content Placeholder 2"/>
          <p:cNvSpPr>
            <a:spLocks noGrp="1"/>
          </p:cNvSpPr>
          <p:nvPr>
            <p:ph idx="1"/>
          </p:nvPr>
        </p:nvSpPr>
        <p:spPr/>
        <p:txBody>
          <a:bodyPr/>
          <a:lstStyle/>
          <a:p>
            <a:r>
              <a:rPr lang="en-IN" dirty="0"/>
              <a:t>White is the </a:t>
            </a:r>
            <a:r>
              <a:rPr lang="en-IN" dirty="0" err="1"/>
              <a:t>color</a:t>
            </a:r>
            <a:r>
              <a:rPr lang="en-IN" dirty="0"/>
              <a:t> of silence — a quiet yet powerful reflection of purity, truth, and transcendence</a:t>
            </a:r>
            <a:r>
              <a:rPr lang="en-IN" dirty="0" smtClean="0"/>
              <a:t>.</a:t>
            </a:r>
          </a:p>
          <a:p>
            <a:r>
              <a:rPr lang="en-IN" dirty="0" smtClean="0"/>
              <a:t> </a:t>
            </a:r>
            <a:r>
              <a:rPr lang="en-IN" dirty="0"/>
              <a:t>Though seemingly simple, it holds profound significance in Indian philosophy and fashion, standing as the eternal balance amidst the nation’s vivid palette of </a:t>
            </a:r>
            <a:r>
              <a:rPr lang="en-IN" dirty="0" err="1"/>
              <a:t>colors</a:t>
            </a:r>
            <a:r>
              <a:rPr lang="en-IN" dirty="0" smtClean="0"/>
              <a:t>.</a:t>
            </a:r>
          </a:p>
          <a:p>
            <a:r>
              <a:rPr lang="en-IN" dirty="0" smtClean="0"/>
              <a:t> </a:t>
            </a:r>
            <a:r>
              <a:rPr lang="en-IN" dirty="0"/>
              <a:t>White speaks softly but with depth, embodying serenity, clarity, and detachment — values deeply woven into the Indian way of life. </a:t>
            </a:r>
          </a:p>
          <a:p>
            <a:endParaRPr lang="en-IN" dirty="0"/>
          </a:p>
        </p:txBody>
      </p:sp>
    </p:spTree>
    <p:extLst>
      <p:ext uri="{BB962C8B-B14F-4D97-AF65-F5344CB8AC3E}">
        <p14:creationId xmlns:p14="http://schemas.microsoft.com/office/powerpoint/2010/main" val="19102825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Symbolism of white in different Indian regions</a:t>
            </a:r>
            <a:endParaRPr lang="en-IN" dirty="0"/>
          </a:p>
        </p:txBody>
      </p:sp>
      <p:sp>
        <p:nvSpPr>
          <p:cNvPr id="3" name="Content Placeholder 2"/>
          <p:cNvSpPr>
            <a:spLocks noGrp="1"/>
          </p:cNvSpPr>
          <p:nvPr>
            <p:ph idx="1"/>
          </p:nvPr>
        </p:nvSpPr>
        <p:spPr/>
        <p:txBody>
          <a:bodyPr>
            <a:normAutofit/>
          </a:bodyPr>
          <a:lstStyle/>
          <a:p>
            <a:r>
              <a:rPr lang="en-IN" dirty="0"/>
              <a:t>In northern India, white is worn as a </a:t>
            </a:r>
            <a:r>
              <a:rPr lang="en-IN" dirty="0" err="1"/>
              <a:t>color</a:t>
            </a:r>
            <a:r>
              <a:rPr lang="en-IN" dirty="0"/>
              <a:t> of spirituality and mourning. It represents humility before the divine and acceptance of life’s impermanence. In temples and holy gatherings, devotees often wear white to symbolize mental clarity and openness to spiritual awakening. </a:t>
            </a:r>
          </a:p>
          <a:p>
            <a:r>
              <a:rPr lang="en-IN" dirty="0"/>
              <a:t>During moments of loss, it becomes a </a:t>
            </a:r>
            <a:r>
              <a:rPr lang="en-IN" dirty="0" err="1"/>
              <a:t>color</a:t>
            </a:r>
            <a:r>
              <a:rPr lang="en-IN" dirty="0"/>
              <a:t> of reflection — not of sorrow, but of peace, representing the soul’s journey toward liberation (moksha). </a:t>
            </a:r>
          </a:p>
          <a:p>
            <a:r>
              <a:rPr lang="en-IN" dirty="0"/>
              <a:t>Yet, in southern India, white tells a different story. It is a symbol of purity and celebration, commonly worn during weddings and festivals. The iconic </a:t>
            </a:r>
            <a:r>
              <a:rPr lang="en-IN" dirty="0" err="1"/>
              <a:t>Kasavu</a:t>
            </a:r>
            <a:r>
              <a:rPr lang="en-IN" dirty="0"/>
              <a:t> </a:t>
            </a:r>
            <a:r>
              <a:rPr lang="en-IN" dirty="0" err="1"/>
              <a:t>saree</a:t>
            </a:r>
            <a:r>
              <a:rPr lang="en-IN" dirty="0"/>
              <a:t> of Kerala — with its pristine white body and golden border — radiates grace, wisdom, and auspiciousness. This regional duality shows the philosophical depth of Indian culture, where one </a:t>
            </a:r>
            <a:r>
              <a:rPr lang="en-IN" dirty="0" err="1"/>
              <a:t>color</a:t>
            </a:r>
            <a:r>
              <a:rPr lang="en-IN" dirty="0"/>
              <a:t> can </a:t>
            </a:r>
            <a:r>
              <a:rPr lang="en-IN" dirty="0" smtClean="0"/>
              <a:t>represent </a:t>
            </a:r>
            <a:r>
              <a:rPr lang="en-IN" dirty="0"/>
              <a:t>both beginnings and endings, joy and introspection. </a:t>
            </a:r>
          </a:p>
        </p:txBody>
      </p:sp>
    </p:spTree>
    <p:extLst>
      <p:ext uri="{BB962C8B-B14F-4D97-AF65-F5344CB8AC3E}">
        <p14:creationId xmlns:p14="http://schemas.microsoft.com/office/powerpoint/2010/main" val="28172839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0000"/>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
            </a:r>
            <a:br>
              <a:rPr lang="en-IN" b="1" dirty="0" smtClean="0"/>
            </a:br>
            <a:r>
              <a:rPr lang="en-IN" b="1" dirty="0" smtClean="0"/>
              <a:t>Red</a:t>
            </a:r>
            <a:r>
              <a:rPr lang="en-IN" b="1" dirty="0"/>
              <a:t>: The </a:t>
            </a:r>
            <a:r>
              <a:rPr lang="en-IN" b="1" dirty="0" err="1"/>
              <a:t>Color</a:t>
            </a:r>
            <a:r>
              <a:rPr lang="en-IN" b="1" dirty="0"/>
              <a:t> of Love, Power, and New Beginnings </a:t>
            </a:r>
            <a:r>
              <a:rPr lang="en-IN" b="1" dirty="0" smtClean="0"/>
              <a:t>in Indian traditions</a:t>
            </a:r>
            <a:r>
              <a:rPr lang="en-IN" b="1" dirty="0"/>
              <a:t/>
            </a:r>
            <a:br>
              <a:rPr lang="en-IN" b="1" dirty="0"/>
            </a:br>
            <a:endParaRPr lang="en-IN" dirty="0"/>
          </a:p>
        </p:txBody>
      </p:sp>
      <p:sp>
        <p:nvSpPr>
          <p:cNvPr id="3" name="Content Placeholder 2"/>
          <p:cNvSpPr>
            <a:spLocks noGrp="1"/>
          </p:cNvSpPr>
          <p:nvPr>
            <p:ph idx="1"/>
          </p:nvPr>
        </p:nvSpPr>
        <p:spPr/>
        <p:txBody>
          <a:bodyPr>
            <a:normAutofit fontScale="92500" lnSpcReduction="10000"/>
          </a:bodyPr>
          <a:lstStyle/>
          <a:p>
            <a:r>
              <a:rPr lang="en-IN" dirty="0"/>
              <a:t>Red is perhaps the most powerful and auspicious </a:t>
            </a:r>
            <a:r>
              <a:rPr lang="en-IN" dirty="0" err="1"/>
              <a:t>color</a:t>
            </a:r>
            <a:r>
              <a:rPr lang="en-IN" dirty="0"/>
              <a:t> in Indian tradition. </a:t>
            </a:r>
            <a:endParaRPr lang="en-IN" dirty="0" smtClean="0"/>
          </a:p>
          <a:p>
            <a:r>
              <a:rPr lang="en-IN" dirty="0" smtClean="0"/>
              <a:t>It</a:t>
            </a:r>
            <a:r>
              <a:rPr lang="en-IN" dirty="0"/>
              <a:t> represents love, passion, fertility, and prosperity. </a:t>
            </a:r>
            <a:endParaRPr lang="en-IN" dirty="0" smtClean="0"/>
          </a:p>
          <a:p>
            <a:r>
              <a:rPr lang="en-IN" dirty="0" smtClean="0"/>
              <a:t>This </a:t>
            </a:r>
            <a:r>
              <a:rPr lang="en-IN" dirty="0"/>
              <a:t>is why it is the quintessential </a:t>
            </a:r>
            <a:r>
              <a:rPr lang="en-IN" dirty="0" err="1"/>
              <a:t>color</a:t>
            </a:r>
            <a:r>
              <a:rPr lang="en-IN" dirty="0"/>
              <a:t> for brides. An Indian bride often wears a red </a:t>
            </a:r>
            <a:r>
              <a:rPr lang="en-IN" b="1" dirty="0" err="1"/>
              <a:t>lehenga</a:t>
            </a:r>
            <a:r>
              <a:rPr lang="en-IN" dirty="0"/>
              <a:t> </a:t>
            </a:r>
            <a:r>
              <a:rPr lang="en-IN" dirty="0" smtClean="0"/>
              <a:t> or</a:t>
            </a:r>
            <a:r>
              <a:rPr lang="en-IN" dirty="0"/>
              <a:t> </a:t>
            </a:r>
            <a:r>
              <a:rPr lang="en-IN" dirty="0" smtClean="0"/>
              <a:t> </a:t>
            </a:r>
            <a:r>
              <a:rPr lang="en-IN" dirty="0" err="1" smtClean="0"/>
              <a:t>saree</a:t>
            </a:r>
            <a:r>
              <a:rPr lang="en-IN" dirty="0" smtClean="0"/>
              <a:t> on </a:t>
            </a:r>
            <a:r>
              <a:rPr lang="en-IN" dirty="0"/>
              <a:t>her wedding day, as the </a:t>
            </a:r>
            <a:r>
              <a:rPr lang="en-IN" dirty="0" err="1"/>
              <a:t>color</a:t>
            </a:r>
            <a:r>
              <a:rPr lang="en-IN" dirty="0"/>
              <a:t> is believed to bring good fortune and a happy married life. </a:t>
            </a:r>
            <a:endParaRPr lang="en-IN" dirty="0" smtClean="0"/>
          </a:p>
          <a:p>
            <a:r>
              <a:rPr lang="en-IN" dirty="0" smtClean="0"/>
              <a:t>Red </a:t>
            </a:r>
            <a:r>
              <a:rPr lang="en-IN" dirty="0"/>
              <a:t>is also linked to Shakti, the divine feminine energy, and is the </a:t>
            </a:r>
            <a:r>
              <a:rPr lang="en-IN" dirty="0" err="1"/>
              <a:t>color</a:t>
            </a:r>
            <a:r>
              <a:rPr lang="en-IN" dirty="0"/>
              <a:t> of the goddess </a:t>
            </a:r>
            <a:r>
              <a:rPr lang="en-IN" dirty="0" err="1"/>
              <a:t>Durga</a:t>
            </a:r>
            <a:r>
              <a:rPr lang="en-IN" dirty="0"/>
              <a:t>, symbolizing strength and protection. </a:t>
            </a:r>
            <a:endParaRPr lang="en-IN" dirty="0" smtClean="0"/>
          </a:p>
          <a:p>
            <a:r>
              <a:rPr lang="en-IN" dirty="0" smtClean="0"/>
              <a:t>Red can be seen in many </a:t>
            </a:r>
            <a:r>
              <a:rPr lang="en-IN" dirty="0"/>
              <a:t>religious ceremonies, from the </a:t>
            </a:r>
            <a:r>
              <a:rPr lang="en-IN" dirty="0" err="1"/>
              <a:t>sindoor</a:t>
            </a:r>
            <a:r>
              <a:rPr lang="en-IN" dirty="0"/>
              <a:t> that married women wear to the powder used in temple rituals. </a:t>
            </a:r>
            <a:endParaRPr lang="en-IN" dirty="0" smtClean="0"/>
          </a:p>
          <a:p>
            <a:r>
              <a:rPr lang="en-IN" dirty="0"/>
              <a:t>Be it a luxurious </a:t>
            </a:r>
            <a:r>
              <a:rPr lang="en-IN" dirty="0" err="1"/>
              <a:t>Kanchipuram</a:t>
            </a:r>
            <a:r>
              <a:rPr lang="en-IN" dirty="0"/>
              <a:t> silk </a:t>
            </a:r>
            <a:r>
              <a:rPr lang="en-IN" dirty="0" err="1"/>
              <a:t>saree</a:t>
            </a:r>
            <a:r>
              <a:rPr lang="en-IN" dirty="0"/>
              <a:t> with gold </a:t>
            </a:r>
            <a:r>
              <a:rPr lang="en-IN" dirty="0" err="1"/>
              <a:t>zari</a:t>
            </a:r>
            <a:r>
              <a:rPr lang="en-IN" dirty="0"/>
              <a:t> work, a heavily embellished bridal </a:t>
            </a:r>
            <a:r>
              <a:rPr lang="en-IN" dirty="0" err="1"/>
              <a:t>lehenga</a:t>
            </a:r>
            <a:r>
              <a:rPr lang="en-IN" dirty="0"/>
              <a:t>, or an </a:t>
            </a:r>
            <a:r>
              <a:rPr lang="en-IN" dirty="0" err="1"/>
              <a:t>anarkali</a:t>
            </a:r>
            <a:r>
              <a:rPr lang="en-IN" dirty="0"/>
              <a:t> with gorgeous embroidery detailing, red makes a bold and auspicious statement. It is also worn during festivals such as </a:t>
            </a:r>
            <a:r>
              <a:rPr lang="en-IN" dirty="0" err="1"/>
              <a:t>Karva</a:t>
            </a:r>
            <a:r>
              <a:rPr lang="en-IN" dirty="0"/>
              <a:t> </a:t>
            </a:r>
            <a:r>
              <a:rPr lang="en-IN" dirty="0" err="1"/>
              <a:t>Chauth</a:t>
            </a:r>
            <a:r>
              <a:rPr lang="en-IN" dirty="0"/>
              <a:t> or </a:t>
            </a:r>
            <a:r>
              <a:rPr lang="en-IN" dirty="0" err="1"/>
              <a:t>Durga</a:t>
            </a:r>
            <a:r>
              <a:rPr lang="en-IN" dirty="0"/>
              <a:t> Puja. </a:t>
            </a:r>
          </a:p>
          <a:p>
            <a:endParaRPr lang="en-IN" dirty="0"/>
          </a:p>
          <a:p>
            <a:endParaRPr lang="en-IN" dirty="0"/>
          </a:p>
        </p:txBody>
      </p:sp>
    </p:spTree>
    <p:extLst>
      <p:ext uri="{BB962C8B-B14F-4D97-AF65-F5344CB8AC3E}">
        <p14:creationId xmlns:p14="http://schemas.microsoft.com/office/powerpoint/2010/main" val="40441129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C00000"/>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t>Yellow: The </a:t>
            </a:r>
            <a:r>
              <a:rPr lang="en-IN" b="1" dirty="0" err="1"/>
              <a:t>Color</a:t>
            </a:r>
            <a:r>
              <a:rPr lang="en-IN" b="1" dirty="0"/>
              <a:t> of Joy, Purity, and Knowledge </a:t>
            </a:r>
            <a:br>
              <a:rPr lang="en-IN" b="1" dirty="0"/>
            </a:br>
            <a:endParaRPr lang="en-IN" dirty="0"/>
          </a:p>
        </p:txBody>
      </p:sp>
      <p:sp>
        <p:nvSpPr>
          <p:cNvPr id="3" name="Content Placeholder 2"/>
          <p:cNvSpPr>
            <a:spLocks noGrp="1"/>
          </p:cNvSpPr>
          <p:nvPr>
            <p:ph idx="1"/>
          </p:nvPr>
        </p:nvSpPr>
        <p:spPr/>
        <p:txBody>
          <a:bodyPr>
            <a:normAutofit/>
          </a:bodyPr>
          <a:lstStyle/>
          <a:p>
            <a:r>
              <a:rPr lang="en-IN" dirty="0"/>
              <a:t>Yellow is considered the colour of sunshine, hope and clarity</a:t>
            </a:r>
            <a:r>
              <a:rPr lang="en-IN" dirty="0" smtClean="0"/>
              <a:t>.</a:t>
            </a:r>
          </a:p>
          <a:p>
            <a:r>
              <a:rPr lang="en-IN" dirty="0" smtClean="0"/>
              <a:t> </a:t>
            </a:r>
            <a:r>
              <a:rPr lang="en-IN" dirty="0"/>
              <a:t>In Indian traditional ethnic wear, it is often worn during auspicious occasions such as </a:t>
            </a:r>
            <a:r>
              <a:rPr lang="en-IN" dirty="0" err="1"/>
              <a:t>Haldi</a:t>
            </a:r>
            <a:r>
              <a:rPr lang="en-IN" dirty="0"/>
              <a:t> ceremonies and other religious functions. </a:t>
            </a:r>
            <a:endParaRPr lang="en-IN" dirty="0" smtClean="0"/>
          </a:p>
          <a:p>
            <a:r>
              <a:rPr lang="en-IN" dirty="0" smtClean="0"/>
              <a:t>It </a:t>
            </a:r>
            <a:r>
              <a:rPr lang="en-IN" dirty="0"/>
              <a:t>reflects joy, purity and sanguine prosperity, highlighting the importance of well wishes from loved ones as one embarks on a new journey.</a:t>
            </a:r>
          </a:p>
          <a:p>
            <a:r>
              <a:rPr lang="en-IN" dirty="0" smtClean="0"/>
              <a:t>Bright </a:t>
            </a:r>
            <a:r>
              <a:rPr lang="en-IN" dirty="0"/>
              <a:t>and cheerful, yellow is the </a:t>
            </a:r>
            <a:r>
              <a:rPr lang="en-IN" dirty="0" err="1"/>
              <a:t>color</a:t>
            </a:r>
            <a:r>
              <a:rPr lang="en-IN" dirty="0"/>
              <a:t> of happiness, knowledge, and learning. </a:t>
            </a:r>
            <a:endParaRPr lang="en-IN" dirty="0" smtClean="0"/>
          </a:p>
          <a:p>
            <a:r>
              <a:rPr lang="en-IN" dirty="0" smtClean="0"/>
              <a:t>It </a:t>
            </a:r>
            <a:r>
              <a:rPr lang="en-IN" dirty="0"/>
              <a:t>is associated with Lord Vishnu and the goddess </a:t>
            </a:r>
            <a:r>
              <a:rPr lang="en-IN" dirty="0" err="1"/>
              <a:t>Saraswati</a:t>
            </a:r>
            <a:r>
              <a:rPr lang="en-IN" dirty="0"/>
              <a:t>, who represents wisdom and the arts. </a:t>
            </a:r>
            <a:endParaRPr lang="en-IN" dirty="0" smtClean="0"/>
          </a:p>
          <a:p>
            <a:pPr marL="0" indent="0">
              <a:buNone/>
            </a:pPr>
            <a:endParaRPr lang="en-IN" dirty="0"/>
          </a:p>
        </p:txBody>
      </p:sp>
    </p:spTree>
    <p:extLst>
      <p:ext uri="{BB962C8B-B14F-4D97-AF65-F5344CB8AC3E}">
        <p14:creationId xmlns:p14="http://schemas.microsoft.com/office/powerpoint/2010/main" val="14998971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1">
                <a:lumMod val="20000"/>
                <a:lumOff val="8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IN" dirty="0"/>
              <a:t>Pink: Femininity, Empowerment and Affection</a:t>
            </a:r>
            <a:r>
              <a:rPr lang="en-IN" b="1" dirty="0"/>
              <a:t/>
            </a:r>
            <a:br>
              <a:rPr lang="en-IN" b="1" dirty="0"/>
            </a:br>
            <a:endParaRPr lang="en-IN" dirty="0"/>
          </a:p>
        </p:txBody>
      </p:sp>
      <p:sp>
        <p:nvSpPr>
          <p:cNvPr id="3" name="Content Placeholder 2"/>
          <p:cNvSpPr>
            <a:spLocks noGrp="1"/>
          </p:cNvSpPr>
          <p:nvPr>
            <p:ph idx="1"/>
          </p:nvPr>
        </p:nvSpPr>
        <p:spPr/>
        <p:txBody>
          <a:bodyPr/>
          <a:lstStyle/>
          <a:p>
            <a:r>
              <a:rPr lang="en-IN" dirty="0"/>
              <a:t>Pink symbolises grace, affection and most of all- empowerment</a:t>
            </a:r>
            <a:r>
              <a:rPr lang="en-IN" dirty="0" smtClean="0"/>
              <a:t>.</a:t>
            </a:r>
          </a:p>
          <a:p>
            <a:r>
              <a:rPr lang="en-IN" dirty="0" smtClean="0"/>
              <a:t> </a:t>
            </a:r>
            <a:r>
              <a:rPr lang="en-IN" dirty="0"/>
              <a:t>Pink is a colour that has been reclaimed as a symbol of power while exuding a calming, innocent and sophisticated state of elegance</a:t>
            </a:r>
            <a:r>
              <a:rPr lang="en-IN" dirty="0" smtClean="0"/>
              <a:t>.</a:t>
            </a:r>
          </a:p>
          <a:p>
            <a:r>
              <a:rPr lang="en-IN" dirty="0" smtClean="0"/>
              <a:t> </a:t>
            </a:r>
            <a:r>
              <a:rPr lang="en-IN" dirty="0"/>
              <a:t>It is a favourite amongst young women for engagements, </a:t>
            </a:r>
            <a:r>
              <a:rPr lang="en-IN" dirty="0" err="1"/>
              <a:t>sangeets</a:t>
            </a:r>
            <a:r>
              <a:rPr lang="en-IN" dirty="0"/>
              <a:t> and festive events. </a:t>
            </a:r>
            <a:endParaRPr lang="en-IN" dirty="0" smtClean="0"/>
          </a:p>
          <a:p>
            <a:r>
              <a:rPr lang="en-IN" dirty="0" smtClean="0"/>
              <a:t>From </a:t>
            </a:r>
            <a:r>
              <a:rPr lang="en-IN" dirty="0"/>
              <a:t>blush to magenta, this versatile colour complements all, adding a soft, romantic charm to your outfit.</a:t>
            </a:r>
          </a:p>
          <a:p>
            <a:endParaRPr lang="en-IN" dirty="0"/>
          </a:p>
        </p:txBody>
      </p:sp>
    </p:spTree>
    <p:extLst>
      <p:ext uri="{BB962C8B-B14F-4D97-AF65-F5344CB8AC3E}">
        <p14:creationId xmlns:p14="http://schemas.microsoft.com/office/powerpoint/2010/main" val="30766221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2">
                <a:lumMod val="60000"/>
                <a:lumOff val="4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IN" dirty="0"/>
              <a:t>Orange: Energy and Festivity</a:t>
            </a:r>
            <a:r>
              <a:rPr lang="en-IN" b="1" dirty="0"/>
              <a:t/>
            </a:r>
            <a:br>
              <a:rPr lang="en-IN" b="1" dirty="0"/>
            </a:br>
            <a:endParaRPr lang="en-IN" dirty="0"/>
          </a:p>
        </p:txBody>
      </p:sp>
      <p:sp>
        <p:nvSpPr>
          <p:cNvPr id="3" name="Content Placeholder 2"/>
          <p:cNvSpPr>
            <a:spLocks noGrp="1"/>
          </p:cNvSpPr>
          <p:nvPr>
            <p:ph idx="1"/>
          </p:nvPr>
        </p:nvSpPr>
        <p:spPr/>
        <p:txBody>
          <a:bodyPr>
            <a:normAutofit fontScale="92500" lnSpcReduction="20000"/>
          </a:bodyPr>
          <a:lstStyle/>
          <a:p>
            <a:r>
              <a:rPr lang="en-IN" dirty="0"/>
              <a:t>Orange is considered a spiritual colour as well, representing enthusiasm, devotion and celebration. </a:t>
            </a:r>
            <a:endParaRPr lang="en-IN" dirty="0" smtClean="0"/>
          </a:p>
          <a:p>
            <a:r>
              <a:rPr lang="en-IN" dirty="0" smtClean="0"/>
              <a:t>The </a:t>
            </a:r>
            <a:r>
              <a:rPr lang="en-IN" dirty="0"/>
              <a:t>colours in Indian ethnic wear almost always have a deep, symbolic meaning, just as saffron, a deeper shade of orange, is associated with spirituality and sages.</a:t>
            </a:r>
          </a:p>
          <a:p>
            <a:r>
              <a:rPr lang="en-IN" dirty="0" smtClean="0"/>
              <a:t>Saffron</a:t>
            </a:r>
            <a:r>
              <a:rPr lang="en-IN" dirty="0"/>
              <a:t>: The </a:t>
            </a:r>
            <a:r>
              <a:rPr lang="en-IN" dirty="0" err="1"/>
              <a:t>Color</a:t>
            </a:r>
            <a:r>
              <a:rPr lang="en-IN" dirty="0"/>
              <a:t> of Spirituality and </a:t>
            </a:r>
            <a:r>
              <a:rPr lang="en-IN" dirty="0" err="1" smtClean="0"/>
              <a:t>Sacrifice,is</a:t>
            </a:r>
            <a:r>
              <a:rPr lang="en-IN" dirty="0" smtClean="0"/>
              <a:t> </a:t>
            </a:r>
            <a:r>
              <a:rPr lang="en-IN" dirty="0"/>
              <a:t>considered one of the most sacred </a:t>
            </a:r>
            <a:r>
              <a:rPr lang="en-IN" dirty="0" err="1" smtClean="0"/>
              <a:t>colors</a:t>
            </a:r>
            <a:r>
              <a:rPr lang="en-IN" dirty="0" smtClean="0"/>
              <a:t> </a:t>
            </a:r>
            <a:r>
              <a:rPr lang="en-IN" dirty="0"/>
              <a:t>in India</a:t>
            </a:r>
            <a:r>
              <a:rPr lang="en-IN" dirty="0" smtClean="0"/>
              <a:t>.</a:t>
            </a:r>
          </a:p>
          <a:p>
            <a:r>
              <a:rPr lang="en-IN" dirty="0" smtClean="0"/>
              <a:t> </a:t>
            </a:r>
            <a:r>
              <a:rPr lang="en-IN" dirty="0"/>
              <a:t>It represents fire, which is believed to burn away impurities and lead to spiritual enlightenment. </a:t>
            </a:r>
            <a:endParaRPr lang="en-IN" dirty="0" smtClean="0"/>
          </a:p>
          <a:p>
            <a:r>
              <a:rPr lang="en-IN" dirty="0" smtClean="0"/>
              <a:t>This </a:t>
            </a:r>
            <a:r>
              <a:rPr lang="en-IN" dirty="0"/>
              <a:t>is the </a:t>
            </a:r>
            <a:r>
              <a:rPr lang="en-IN" dirty="0" err="1"/>
              <a:t>color</a:t>
            </a:r>
            <a:r>
              <a:rPr lang="en-IN" dirty="0"/>
              <a:t> worn by monks and holy men who have renounced worldly life, symbolizing their devotion and sacrifice. </a:t>
            </a:r>
            <a:endParaRPr lang="en-IN" dirty="0" smtClean="0"/>
          </a:p>
          <a:p>
            <a:r>
              <a:rPr lang="en-IN" dirty="0" smtClean="0"/>
              <a:t>Saffron </a:t>
            </a:r>
            <a:r>
              <a:rPr lang="en-IN" dirty="0"/>
              <a:t>flags fly atop temples, signifying faith and Dharma. </a:t>
            </a:r>
            <a:endParaRPr lang="en-IN" dirty="0" smtClean="0"/>
          </a:p>
          <a:p>
            <a:r>
              <a:rPr lang="en-IN" dirty="0" smtClean="0"/>
              <a:t>In </a:t>
            </a:r>
            <a:r>
              <a:rPr lang="en-IN" dirty="0"/>
              <a:t>fashion, this vibrant hue brings a sense of energy and piety, making it a wonderful choice for religious festivals like </a:t>
            </a:r>
            <a:r>
              <a:rPr lang="en-IN" dirty="0" err="1"/>
              <a:t>Navratri</a:t>
            </a:r>
            <a:r>
              <a:rPr lang="en-IN" dirty="0"/>
              <a:t> or pujas. </a:t>
            </a:r>
            <a:endParaRPr lang="en-IN" dirty="0"/>
          </a:p>
        </p:txBody>
      </p:sp>
    </p:spTree>
    <p:extLst>
      <p:ext uri="{BB962C8B-B14F-4D97-AF65-F5344CB8AC3E}">
        <p14:creationId xmlns:p14="http://schemas.microsoft.com/office/powerpoint/2010/main" val="24520018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rgbClr val="7030A0"/>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IN" dirty="0"/>
              <a:t>Purple: Royalty and Regal Luxury</a:t>
            </a:r>
            <a:r>
              <a:rPr lang="en-IN" b="1" dirty="0"/>
              <a:t/>
            </a:r>
            <a:br>
              <a:rPr lang="en-IN" b="1" dirty="0"/>
            </a:br>
            <a:endParaRPr lang="en-IN" dirty="0"/>
          </a:p>
        </p:txBody>
      </p:sp>
      <p:sp>
        <p:nvSpPr>
          <p:cNvPr id="3" name="Content Placeholder 2"/>
          <p:cNvSpPr>
            <a:spLocks noGrp="1"/>
          </p:cNvSpPr>
          <p:nvPr>
            <p:ph idx="1"/>
          </p:nvPr>
        </p:nvSpPr>
        <p:spPr/>
        <p:txBody>
          <a:bodyPr/>
          <a:lstStyle/>
          <a:p>
            <a:r>
              <a:rPr lang="en-IN" dirty="0"/>
              <a:t>Purple has always been a symbol of nobility and luxury. </a:t>
            </a:r>
            <a:endParaRPr lang="en-IN" dirty="0" smtClean="0"/>
          </a:p>
          <a:p>
            <a:r>
              <a:rPr lang="en-IN" dirty="0" smtClean="0"/>
              <a:t>It </a:t>
            </a:r>
            <a:r>
              <a:rPr lang="en-IN" dirty="0"/>
              <a:t>was previously worn by royalty due to its rarity and richness, but now has </a:t>
            </a:r>
            <a:r>
              <a:rPr lang="en-IN" dirty="0" err="1"/>
              <a:t>amde</a:t>
            </a:r>
            <a:r>
              <a:rPr lang="en-IN" dirty="0"/>
              <a:t> its way into modern ethnic wear</a:t>
            </a:r>
            <a:r>
              <a:rPr lang="en-IN" dirty="0" smtClean="0"/>
              <a:t>.</a:t>
            </a:r>
          </a:p>
          <a:p>
            <a:r>
              <a:rPr lang="en-IN" dirty="0" smtClean="0"/>
              <a:t> </a:t>
            </a:r>
            <a:r>
              <a:rPr lang="en-IN" dirty="0"/>
              <a:t>It makes for a dramatic and elegant statement at receptions or grand celebrations</a:t>
            </a:r>
            <a:r>
              <a:rPr lang="en-IN" dirty="0" smtClean="0"/>
              <a:t>.</a:t>
            </a:r>
            <a:endParaRPr lang="en-IN" dirty="0"/>
          </a:p>
        </p:txBody>
      </p:sp>
    </p:spTree>
    <p:extLst>
      <p:ext uri="{BB962C8B-B14F-4D97-AF65-F5344CB8AC3E}">
        <p14:creationId xmlns:p14="http://schemas.microsoft.com/office/powerpoint/2010/main" val="22648301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lumMod val="65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IN" dirty="0"/>
              <a:t>Black: Elegant and Mysterious</a:t>
            </a:r>
            <a:r>
              <a:rPr lang="en-IN" b="1" dirty="0"/>
              <a:t/>
            </a:r>
            <a:br>
              <a:rPr lang="en-IN" b="1" dirty="0"/>
            </a:br>
            <a:endParaRPr lang="en-IN" dirty="0"/>
          </a:p>
        </p:txBody>
      </p:sp>
      <p:sp>
        <p:nvSpPr>
          <p:cNvPr id="3" name="Content Placeholder 2"/>
          <p:cNvSpPr>
            <a:spLocks noGrp="1"/>
          </p:cNvSpPr>
          <p:nvPr>
            <p:ph idx="1"/>
          </p:nvPr>
        </p:nvSpPr>
        <p:spPr/>
        <p:txBody>
          <a:bodyPr>
            <a:normAutofit/>
          </a:bodyPr>
          <a:lstStyle/>
          <a:p>
            <a:r>
              <a:rPr lang="en-IN" dirty="0"/>
              <a:t>Traditionally, black was seen as an inauspicious </a:t>
            </a:r>
            <a:r>
              <a:rPr lang="en-IN" dirty="0" err="1"/>
              <a:t>color</a:t>
            </a:r>
            <a:r>
              <a:rPr lang="en-IN" dirty="0"/>
              <a:t> and was avoided during weddings and religious ceremonies. </a:t>
            </a:r>
            <a:endParaRPr lang="en-IN" dirty="0" smtClean="0"/>
          </a:p>
          <a:p>
            <a:r>
              <a:rPr lang="en-IN" dirty="0" smtClean="0"/>
              <a:t>It </a:t>
            </a:r>
            <a:r>
              <a:rPr lang="en-IN" dirty="0"/>
              <a:t>was associated with negative energy, and a small black dot, or </a:t>
            </a:r>
            <a:r>
              <a:rPr lang="en-IN" i="1" dirty="0" err="1"/>
              <a:t>kaala</a:t>
            </a:r>
            <a:r>
              <a:rPr lang="en-IN" i="1" dirty="0"/>
              <a:t> </a:t>
            </a:r>
            <a:r>
              <a:rPr lang="en-IN" i="1" dirty="0" err="1"/>
              <a:t>teeka</a:t>
            </a:r>
            <a:r>
              <a:rPr lang="en-IN" dirty="0"/>
              <a:t>, was often placed on babies to ward off the evil eye</a:t>
            </a:r>
            <a:r>
              <a:rPr lang="en-IN" dirty="0" smtClean="0"/>
              <a:t>.</a:t>
            </a:r>
          </a:p>
          <a:p>
            <a:r>
              <a:rPr lang="en-IN" dirty="0" smtClean="0"/>
              <a:t> </a:t>
            </a:r>
            <a:r>
              <a:rPr lang="en-IN" dirty="0"/>
              <a:t>Black is a colour meant for those who are not afraid to take a leap. </a:t>
            </a:r>
            <a:endParaRPr lang="en-IN" dirty="0" smtClean="0"/>
          </a:p>
          <a:p>
            <a:r>
              <a:rPr lang="en-IN" dirty="0" smtClean="0"/>
              <a:t>A </a:t>
            </a:r>
            <a:r>
              <a:rPr lang="en-IN" dirty="0"/>
              <a:t>colour with a versatile story about its roots in our history, the notion behind this colour has since evolved today, making its way into the latest Indian ethnic wear designs. </a:t>
            </a:r>
            <a:endParaRPr lang="en-IN" dirty="0" smtClean="0"/>
          </a:p>
          <a:p>
            <a:r>
              <a:rPr lang="en-IN" dirty="0" smtClean="0"/>
              <a:t>Black </a:t>
            </a:r>
            <a:r>
              <a:rPr lang="en-IN" dirty="0"/>
              <a:t>effortlessly balances boldness and sophistication.</a:t>
            </a:r>
          </a:p>
          <a:p>
            <a:endParaRPr lang="en-IN" dirty="0"/>
          </a:p>
        </p:txBody>
      </p:sp>
    </p:spTree>
    <p:extLst>
      <p:ext uri="{BB962C8B-B14F-4D97-AF65-F5344CB8AC3E}">
        <p14:creationId xmlns:p14="http://schemas.microsoft.com/office/powerpoint/2010/main" val="9323153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short which </a:t>
            </a:r>
            <a:r>
              <a:rPr lang="en-US" dirty="0" err="1" smtClean="0"/>
              <a:t>colour</a:t>
            </a:r>
            <a:r>
              <a:rPr lang="en-US" dirty="0" smtClean="0"/>
              <a:t> depicts what</a:t>
            </a:r>
            <a:endParaRPr lang="en-IN" dirty="0"/>
          </a:p>
        </p:txBody>
      </p:sp>
      <p:sp>
        <p:nvSpPr>
          <p:cNvPr id="3" name="Content Placeholder 2"/>
          <p:cNvSpPr>
            <a:spLocks noGrp="1"/>
          </p:cNvSpPr>
          <p:nvPr>
            <p:ph idx="1"/>
          </p:nvPr>
        </p:nvSpPr>
        <p:spPr/>
        <p:txBody>
          <a:bodyPr>
            <a:normAutofit/>
          </a:bodyPr>
          <a:lstStyle/>
          <a:p>
            <a:pPr lvl="0"/>
            <a:r>
              <a:rPr lang="en-IN" b="1" dirty="0" smtClean="0"/>
              <a:t>Red</a:t>
            </a:r>
            <a:r>
              <a:rPr lang="en-IN" b="1" dirty="0"/>
              <a:t>:</a:t>
            </a:r>
            <a:r>
              <a:rPr lang="en-IN" dirty="0"/>
              <a:t> Symbolizes love, passion, strength, and prosperity. </a:t>
            </a:r>
            <a:endParaRPr lang="en-IN" dirty="0" smtClean="0"/>
          </a:p>
          <a:p>
            <a:pPr lvl="0"/>
            <a:r>
              <a:rPr lang="en-IN" b="1" dirty="0" smtClean="0"/>
              <a:t>Yellow </a:t>
            </a:r>
            <a:r>
              <a:rPr lang="en-IN" b="1" dirty="0"/>
              <a:t>&amp; Saffron:</a:t>
            </a:r>
            <a:r>
              <a:rPr lang="en-IN" dirty="0"/>
              <a:t> Signifies knowledge, happiness, and asceticism. </a:t>
            </a:r>
            <a:endParaRPr lang="en-IN" dirty="0" smtClean="0"/>
          </a:p>
          <a:p>
            <a:pPr lvl="0"/>
            <a:r>
              <a:rPr lang="en-IN" b="1" dirty="0" smtClean="0"/>
              <a:t>Green</a:t>
            </a:r>
            <a:r>
              <a:rPr lang="en-IN" b="1" dirty="0"/>
              <a:t>:</a:t>
            </a:r>
            <a:r>
              <a:rPr lang="en-IN" dirty="0"/>
              <a:t> Represents life, renewal, nature, and fertility. </a:t>
            </a:r>
            <a:endParaRPr lang="en-IN" dirty="0" smtClean="0"/>
          </a:p>
          <a:p>
            <a:pPr lvl="0"/>
            <a:r>
              <a:rPr lang="en-IN" b="1" dirty="0" smtClean="0"/>
              <a:t>White</a:t>
            </a:r>
            <a:r>
              <a:rPr lang="en-IN" b="1" dirty="0"/>
              <a:t>:</a:t>
            </a:r>
            <a:r>
              <a:rPr lang="en-IN" dirty="0"/>
              <a:t> Denotes purity, peace, and spiritual simplicity. </a:t>
            </a:r>
          </a:p>
          <a:p>
            <a:pPr lvl="0"/>
            <a:r>
              <a:rPr lang="en-IN" b="1" dirty="0"/>
              <a:t>Blue:</a:t>
            </a:r>
            <a:r>
              <a:rPr lang="en-IN" dirty="0"/>
              <a:t> Connected to divinity, bravery, and the infinite </a:t>
            </a:r>
            <a:r>
              <a:rPr lang="en-IN" dirty="0" smtClean="0"/>
              <a:t>cosmos. </a:t>
            </a:r>
          </a:p>
          <a:p>
            <a:pPr lvl="0"/>
            <a:r>
              <a:rPr lang="en-IN" b="1" dirty="0" smtClean="0"/>
              <a:t>Gold</a:t>
            </a:r>
            <a:r>
              <a:rPr lang="en-IN" b="1" dirty="0"/>
              <a:t>:</a:t>
            </a:r>
            <a:r>
              <a:rPr lang="en-IN" dirty="0"/>
              <a:t> Represents ultimate wealth, grandeur, and divine </a:t>
            </a:r>
            <a:r>
              <a:rPr lang="en-IN" dirty="0" smtClean="0"/>
              <a:t>blessings</a:t>
            </a:r>
            <a:r>
              <a:rPr lang="en-IN" smtClean="0"/>
              <a:t>. </a:t>
            </a:r>
            <a:endParaRPr lang="en-IN" dirty="0"/>
          </a:p>
        </p:txBody>
      </p:sp>
    </p:spTree>
    <p:extLst>
      <p:ext uri="{BB962C8B-B14F-4D97-AF65-F5344CB8AC3E}">
        <p14:creationId xmlns:p14="http://schemas.microsoft.com/office/powerpoint/2010/main" val="280124881"/>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121</TotalTime>
  <Words>1911</Words>
  <Application>Microsoft Office PowerPoint</Application>
  <PresentationFormat>Widescreen</PresentationFormat>
  <Paragraphs>124</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Century Gothic</vt:lpstr>
      <vt:lpstr>Wingdings 3</vt:lpstr>
      <vt:lpstr>Wisp</vt:lpstr>
      <vt:lpstr>Symbolic importance of colors in Indian clothing Philosophy</vt:lpstr>
      <vt:lpstr>Colors in Indian ethnic wear</vt:lpstr>
      <vt:lpstr>Regional diversities in colours of attires</vt:lpstr>
      <vt:lpstr>Colours of India</vt:lpstr>
      <vt:lpstr>Colours of Indian festivals and architecture</vt:lpstr>
      <vt:lpstr>Gold colour- Indian mythology</vt:lpstr>
      <vt:lpstr>Gold colour- Indiangarment history</vt:lpstr>
      <vt:lpstr>Importance of golden colour</vt:lpstr>
      <vt:lpstr>Green: The Breath of Life in Indian fashion </vt:lpstr>
      <vt:lpstr>Green: The Breath of Life in Indian celebrations</vt:lpstr>
      <vt:lpstr>Green: The Breath of Life in Indian traditions</vt:lpstr>
      <vt:lpstr>Blue: The Color of Divinity, Courage, and Truth  </vt:lpstr>
      <vt:lpstr>White in Indian culture</vt:lpstr>
      <vt:lpstr>White in Indian fashion</vt:lpstr>
      <vt:lpstr>  White: The Silent Strength    </vt:lpstr>
      <vt:lpstr>Symbolism of white in different Indian regions</vt:lpstr>
      <vt:lpstr> Red: The Color of Love, Power, and New Beginnings in Indian traditions </vt:lpstr>
      <vt:lpstr>Yellow: The Color of Joy, Purity, and Knowledge  </vt:lpstr>
      <vt:lpstr>Pink: Femininity, Empowerment and Affection </vt:lpstr>
      <vt:lpstr>Orange: Energy and Festivity </vt:lpstr>
      <vt:lpstr>Purple: Royalty and Regal Luxury </vt:lpstr>
      <vt:lpstr>Black: Elegant and Mysterious </vt:lpstr>
      <vt:lpstr>In short which colour depicts what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Symbolic importance of colors in Indian clothing Philosophy</dc:title>
  <dc:creator>Microsoft account</dc:creator>
  <cp:lastModifiedBy>Microsoft account</cp:lastModifiedBy>
  <cp:revision>40</cp:revision>
  <dcterms:created xsi:type="dcterms:W3CDTF">2026-08-22T09:19:17Z</dcterms:created>
  <dcterms:modified xsi:type="dcterms:W3CDTF">2026-08-24T05:41:29Z</dcterms:modified>
</cp:coreProperties>
</file>